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6" r:id="rId2"/>
    <p:sldId id="297" r:id="rId3"/>
    <p:sldId id="294" r:id="rId4"/>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397" r:id="rId80"/>
    <p:sldId id="398" r:id="rId81"/>
    <p:sldId id="399" r:id="rId82"/>
    <p:sldId id="400" r:id="rId83"/>
    <p:sldId id="401" r:id="rId84"/>
    <p:sldId id="402" r:id="rId85"/>
    <p:sldId id="403" r:id="rId8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2960"/>
  </p:normalViewPr>
  <p:slideViewPr>
    <p:cSldViewPr snapToGrid="0" snapToObjects="1">
      <p:cViewPr varScale="1">
        <p:scale>
          <a:sx n="87" d="100"/>
          <a:sy n="87" d="100"/>
        </p:scale>
        <p:origin x="18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是用一只镜头并通过此镜头反光取景的相机。</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单镜头反光相机原理</a:t>
            </a:r>
          </a:p>
          <a:p>
            <a:pPr defTabSz="914400">
              <a:defRPr sz="1200">
                <a:latin typeface="Calibri"/>
                <a:ea typeface="Calibri"/>
                <a:cs typeface="Calibri"/>
                <a:sym typeface="Calibri"/>
              </a:defRPr>
            </a:pPr>
            <a:r>
              <a:rPr>
                <a:latin typeface="+mj-lt"/>
                <a:ea typeface="+mj-ea"/>
                <a:cs typeface="+mj-cs"/>
                <a:sym typeface="Helvetica"/>
              </a:rPr>
              <a:t>所 谓</a:t>
            </a:r>
            <a:r>
              <a:t>“</a:t>
            </a:r>
            <a:r>
              <a:rPr>
                <a:latin typeface="+mj-lt"/>
                <a:ea typeface="+mj-ea"/>
                <a:cs typeface="+mj-cs"/>
                <a:sym typeface="Helvetica"/>
              </a:rPr>
              <a:t>单镜头</a:t>
            </a:r>
            <a:r>
              <a:t>”</a:t>
            </a:r>
            <a:r>
              <a:rPr>
                <a:latin typeface="+mj-lt"/>
                <a:ea typeface="+mj-ea"/>
                <a:cs typeface="+mj-cs"/>
                <a:sym typeface="Helvetica"/>
              </a:rPr>
              <a:t>是指摄影曝光光路和取景光路共用一个镜头，不像旁轴相机或者双反相机那样取景光路有独立镜头。</a:t>
            </a:r>
            <a:r>
              <a:t>“</a:t>
            </a:r>
            <a:r>
              <a:rPr>
                <a:latin typeface="+mj-lt"/>
                <a:ea typeface="+mj-ea"/>
                <a:cs typeface="+mj-cs"/>
                <a:sym typeface="Helvetica"/>
              </a:rPr>
              <a:t>反光</a:t>
            </a:r>
            <a:r>
              <a:t>”</a:t>
            </a:r>
            <a:r>
              <a:rPr>
                <a:latin typeface="+mj-lt"/>
                <a:ea typeface="+mj-ea"/>
                <a:cs typeface="+mj-cs"/>
                <a:sym typeface="Helvetica"/>
              </a:rPr>
              <a:t>是指相机内一块平面反光镜将两个光路分 开：取景时反光镜落下，将镜头的光线反射到五棱镜，再到取景窗；拍摄时反光镜快速抬起，光线可以照射到感光元件</a:t>
            </a:r>
            <a:r>
              <a:t>CMOS</a:t>
            </a:r>
            <a:r>
              <a:rPr>
                <a:latin typeface="+mj-lt"/>
                <a:ea typeface="+mj-ea"/>
                <a:cs typeface="+mj-cs"/>
                <a:sym typeface="Helvetica"/>
              </a:rPr>
              <a:t>上。</a:t>
            </a:r>
          </a:p>
        </p:txBody>
      </p:sp>
    </p:spTree>
    <p:extLst>
      <p:ext uri="{BB962C8B-B14F-4D97-AF65-F5344CB8AC3E}">
        <p14:creationId xmlns:p14="http://schemas.microsoft.com/office/powerpoint/2010/main" val="3749540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pPr defTabSz="914400">
              <a:defRPr sz="2800">
                <a:latin typeface="Calibri"/>
                <a:ea typeface="Calibri"/>
                <a:cs typeface="Calibri"/>
                <a:sym typeface="Calibri"/>
              </a:defRPr>
            </a:pPr>
            <a:r>
              <a:rPr>
                <a:latin typeface="+mj-lt"/>
                <a:ea typeface="+mj-ea"/>
                <a:cs typeface="+mj-cs"/>
                <a:sym typeface="Helvetica"/>
              </a:rPr>
              <a:t>感知的优先程度和敏感度</a:t>
            </a:r>
          </a:p>
          <a:p>
            <a:pPr lvl="1" indent="457200" defTabSz="914400">
              <a:defRPr sz="2400">
                <a:latin typeface="Calibri"/>
                <a:ea typeface="Calibri"/>
                <a:cs typeface="Calibri"/>
                <a:sym typeface="Calibri"/>
              </a:defRPr>
            </a:pPr>
            <a:r>
              <a:rPr>
                <a:latin typeface="+mj-lt"/>
                <a:ea typeface="+mj-ea"/>
                <a:cs typeface="+mj-cs"/>
                <a:sym typeface="Helvetica"/>
              </a:rPr>
              <a:t>优先程度：同等条件下，人们往往会注意到色调（</a:t>
            </a:r>
            <a:r>
              <a:t>Hue, H</a:t>
            </a:r>
            <a:r>
              <a:rPr>
                <a:latin typeface="+mj-lt"/>
                <a:ea typeface="+mj-ea"/>
                <a:cs typeface="+mj-cs"/>
                <a:sym typeface="Helvetica"/>
              </a:rPr>
              <a:t>）的变化，然后是饱和度（</a:t>
            </a:r>
            <a:r>
              <a:t>Saturation, S</a:t>
            </a:r>
            <a:r>
              <a:rPr>
                <a:latin typeface="+mj-lt"/>
                <a:ea typeface="+mj-ea"/>
                <a:cs typeface="+mj-cs"/>
                <a:sym typeface="Helvetica"/>
              </a:rPr>
              <a:t>），然后是亮度（</a:t>
            </a:r>
            <a:r>
              <a:t>Value, V</a:t>
            </a:r>
            <a:r>
              <a:rPr>
                <a:latin typeface="+mj-lt"/>
                <a:ea typeface="+mj-ea"/>
                <a:cs typeface="+mj-cs"/>
                <a:sym typeface="Helvetica"/>
              </a:rPr>
              <a:t>）。</a:t>
            </a:r>
          </a:p>
          <a:p>
            <a:pPr lvl="1" indent="457200" defTabSz="914400">
              <a:defRPr sz="2400">
                <a:latin typeface="Calibri"/>
                <a:ea typeface="Calibri"/>
                <a:cs typeface="Calibri"/>
                <a:sym typeface="Calibri"/>
              </a:defRPr>
            </a:pPr>
            <a:r>
              <a:rPr>
                <a:latin typeface="+mj-lt"/>
                <a:ea typeface="+mj-ea"/>
                <a:cs typeface="+mj-cs"/>
                <a:sym typeface="Helvetica"/>
              </a:rPr>
              <a:t>敏感度：人眼对于亮度的变化最为敏感，分辨能力最强。恰好与人眼的高动态能力相匹配。</a:t>
            </a:r>
          </a:p>
        </p:txBody>
      </p:sp>
    </p:spTree>
    <p:extLst>
      <p:ext uri="{BB962C8B-B14F-4D97-AF65-F5344CB8AC3E}">
        <p14:creationId xmlns:p14="http://schemas.microsoft.com/office/powerpoint/2010/main" val="2454103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与设备有关的颜色模型:</a:t>
            </a:r>
          </a:p>
          <a:p>
            <a:pPr defTabSz="914400">
              <a:defRPr sz="1200">
                <a:latin typeface="+mj-lt"/>
                <a:ea typeface="+mj-ea"/>
                <a:cs typeface="+mj-cs"/>
                <a:sym typeface="Helvetica"/>
              </a:defRPr>
            </a:pPr>
            <a:r>
              <a:t>RGB, CMY, HSV</a:t>
            </a:r>
          </a:p>
          <a:p>
            <a:pPr defTabSz="914400">
              <a:defRPr sz="1200">
                <a:latin typeface="+mj-lt"/>
                <a:ea typeface="+mj-ea"/>
                <a:cs typeface="+mj-cs"/>
                <a:sym typeface="Helvetica"/>
              </a:defRPr>
            </a:pPr>
            <a:endParaRPr/>
          </a:p>
          <a:p>
            <a:pPr defTabSz="914400">
              <a:lnSpc>
                <a:spcPct val="90000"/>
              </a:lnSpc>
              <a:defRPr sz="2400">
                <a:latin typeface="Calibri"/>
                <a:ea typeface="Calibri"/>
                <a:cs typeface="Calibri"/>
                <a:sym typeface="Calibri"/>
              </a:defRPr>
            </a:pPr>
            <a:r>
              <a:rPr>
                <a:latin typeface="+mj-lt"/>
                <a:ea typeface="+mj-ea"/>
                <a:cs typeface="+mj-cs"/>
                <a:sym typeface="Helvetica"/>
              </a:rPr>
              <a:t>与设备无关的颜色模型：</a:t>
            </a:r>
          </a:p>
          <a:p>
            <a:pPr lvl="1" indent="457200" defTabSz="914400">
              <a:lnSpc>
                <a:spcPct val="90000"/>
              </a:lnSpc>
              <a:defRPr sz="2400">
                <a:latin typeface="Calibri"/>
                <a:ea typeface="Calibri"/>
                <a:cs typeface="Calibri"/>
                <a:sym typeface="Calibri"/>
              </a:defRPr>
            </a:pPr>
            <a:r>
              <a:rPr>
                <a:latin typeface="+mj-lt"/>
                <a:ea typeface="+mj-ea"/>
                <a:cs typeface="+mj-cs"/>
                <a:sym typeface="Helvetica"/>
              </a:rPr>
              <a:t>主要是国际照明委员会</a:t>
            </a:r>
            <a:r>
              <a:t>(CIE, Commission Internationale de L‘Eclairage/International Commission on Illumination)</a:t>
            </a:r>
            <a:r>
              <a:rPr>
                <a:latin typeface="+mj-lt"/>
                <a:ea typeface="+mj-ea"/>
                <a:cs typeface="+mj-cs"/>
                <a:sym typeface="Helvetica"/>
              </a:rPr>
              <a:t>定义的</a:t>
            </a:r>
            <a:r>
              <a:t>CIE</a:t>
            </a:r>
          </a:p>
          <a:p>
            <a:pPr lvl="2" indent="914400" defTabSz="914400">
              <a:lnSpc>
                <a:spcPct val="90000"/>
              </a:lnSpc>
              <a:defRPr sz="1200">
                <a:latin typeface="Calibri"/>
                <a:ea typeface="Calibri"/>
                <a:cs typeface="Calibri"/>
                <a:sym typeface="Calibri"/>
              </a:defRPr>
            </a:pPr>
            <a:r>
              <a:t>CIE XYZ, CIE L*a*b</a:t>
            </a:r>
            <a:r>
              <a:rPr>
                <a:latin typeface="+mj-lt"/>
                <a:ea typeface="+mj-ea"/>
                <a:cs typeface="+mj-cs"/>
                <a:sym typeface="Helvetica"/>
              </a:rPr>
              <a:t>和 </a:t>
            </a:r>
            <a:r>
              <a:t>CIE YUV</a:t>
            </a:r>
          </a:p>
          <a:p>
            <a:pPr defTabSz="914400">
              <a:defRPr sz="1200">
                <a:latin typeface="+mj-lt"/>
                <a:ea typeface="+mj-ea"/>
                <a:cs typeface="+mj-cs"/>
                <a:sym typeface="Helvetica"/>
              </a:defRPr>
            </a:pPr>
            <a:endParaRPr/>
          </a:p>
        </p:txBody>
      </p:sp>
    </p:spTree>
    <p:extLst>
      <p:ext uri="{BB962C8B-B14F-4D97-AF65-F5344CB8AC3E}">
        <p14:creationId xmlns:p14="http://schemas.microsoft.com/office/powerpoint/2010/main" val="312595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914400">
              <a:lnSpc>
                <a:spcPct val="90000"/>
              </a:lnSpc>
              <a:defRPr sz="2400">
                <a:latin typeface="Calibri"/>
                <a:ea typeface="Calibri"/>
                <a:cs typeface="Calibri"/>
                <a:sym typeface="Calibri"/>
              </a:defRPr>
            </a:pPr>
            <a:r>
              <a:t>RBG</a:t>
            </a:r>
            <a:r>
              <a:rPr sz="2200">
                <a:latin typeface="Times New Roman"/>
                <a:ea typeface="Times New Roman"/>
                <a:cs typeface="Times New Roman"/>
                <a:sym typeface="Times New Roman"/>
              </a:rPr>
              <a:t> </a:t>
            </a:r>
            <a:r>
              <a:rPr sz="2200">
                <a:latin typeface="+mj-lt"/>
                <a:ea typeface="+mj-ea"/>
                <a:cs typeface="+mj-cs"/>
                <a:sym typeface="Helvetica"/>
              </a:rPr>
              <a:t>颜色模型是三维直角坐标颜色系统中的一个单位正方体</a:t>
            </a:r>
          </a:p>
          <a:p>
            <a:pPr lvl="1" indent="457200" defTabSz="914400">
              <a:lnSpc>
                <a:spcPct val="90000"/>
              </a:lnSpc>
              <a:defRPr>
                <a:latin typeface="Times New Roman"/>
                <a:ea typeface="Times New Roman"/>
                <a:cs typeface="Times New Roman"/>
                <a:sym typeface="Times New Roman"/>
              </a:defRPr>
            </a:pPr>
            <a:r>
              <a:rPr>
                <a:latin typeface="+mj-lt"/>
                <a:ea typeface="+mj-ea"/>
                <a:cs typeface="+mj-cs"/>
                <a:sym typeface="Helvetica"/>
              </a:rPr>
              <a:t>在正方体的主对角线上，各原色的量相等，产生由暗到亮的白色，即灰度。（</a:t>
            </a:r>
            <a:r>
              <a:t>0</a:t>
            </a:r>
            <a:r>
              <a:rPr>
                <a:latin typeface="+mj-lt"/>
                <a:ea typeface="+mj-ea"/>
                <a:cs typeface="+mj-cs"/>
                <a:sym typeface="Helvetica"/>
              </a:rPr>
              <a:t>，</a:t>
            </a:r>
            <a:r>
              <a:t>0</a:t>
            </a:r>
            <a:r>
              <a:rPr>
                <a:latin typeface="+mj-lt"/>
                <a:ea typeface="+mj-ea"/>
                <a:cs typeface="+mj-cs"/>
                <a:sym typeface="Helvetica"/>
              </a:rPr>
              <a:t>，</a:t>
            </a:r>
            <a:r>
              <a:t>0</a:t>
            </a:r>
            <a:r>
              <a:rPr>
                <a:latin typeface="+mj-lt"/>
                <a:ea typeface="+mj-ea"/>
                <a:cs typeface="+mj-cs"/>
                <a:sym typeface="Helvetica"/>
              </a:rPr>
              <a:t>）为黑，（</a:t>
            </a:r>
            <a:r>
              <a:t>1</a:t>
            </a:r>
            <a:r>
              <a:rPr>
                <a:latin typeface="+mj-lt"/>
                <a:ea typeface="+mj-ea"/>
                <a:cs typeface="+mj-cs"/>
                <a:sym typeface="Helvetica"/>
              </a:rPr>
              <a:t>，</a:t>
            </a:r>
            <a:r>
              <a:t>1</a:t>
            </a:r>
            <a:r>
              <a:rPr>
                <a:latin typeface="+mj-lt"/>
                <a:ea typeface="+mj-ea"/>
                <a:cs typeface="+mj-cs"/>
                <a:sym typeface="Helvetica"/>
              </a:rPr>
              <a:t>，</a:t>
            </a:r>
            <a:r>
              <a:t>1</a:t>
            </a:r>
            <a:r>
              <a:rPr>
                <a:latin typeface="+mj-lt"/>
                <a:ea typeface="+mj-ea"/>
                <a:cs typeface="+mj-cs"/>
                <a:sym typeface="Helvetica"/>
              </a:rPr>
              <a:t>）为白，正方体的其他</a:t>
            </a:r>
            <a:r>
              <a:t>6</a:t>
            </a:r>
            <a:r>
              <a:rPr>
                <a:latin typeface="+mj-lt"/>
                <a:ea typeface="+mj-ea"/>
                <a:cs typeface="+mj-cs"/>
                <a:sym typeface="Helvetica"/>
              </a:rPr>
              <a:t>个角点分别为红、黄、绿、青、蓝和品红。</a:t>
            </a:r>
          </a:p>
          <a:p>
            <a:pPr lvl="1" indent="457200" defTabSz="914400">
              <a:lnSpc>
                <a:spcPct val="90000"/>
              </a:lnSpc>
              <a:defRPr>
                <a:latin typeface="Times New Roman"/>
                <a:ea typeface="Times New Roman"/>
                <a:cs typeface="Times New Roman"/>
                <a:sym typeface="Times New Roman"/>
              </a:defRPr>
            </a:pPr>
            <a:r>
              <a:t>RGB</a:t>
            </a:r>
            <a:r>
              <a:rPr>
                <a:latin typeface="+mj-lt"/>
                <a:ea typeface="+mj-ea"/>
                <a:cs typeface="+mj-cs"/>
                <a:sym typeface="Helvetica"/>
              </a:rPr>
              <a:t>颜色模型构成的颜色空间是</a:t>
            </a:r>
            <a:r>
              <a:t>CIE</a:t>
            </a:r>
            <a:r>
              <a:rPr>
                <a:latin typeface="+mj-lt"/>
                <a:ea typeface="+mj-ea"/>
                <a:cs typeface="+mj-cs"/>
                <a:sym typeface="Helvetica"/>
              </a:rPr>
              <a:t>原色空间的一个真子集。</a:t>
            </a:r>
          </a:p>
          <a:p>
            <a:pPr lvl="1" indent="457200" defTabSz="914400">
              <a:lnSpc>
                <a:spcPct val="90000"/>
              </a:lnSpc>
              <a:defRPr>
                <a:latin typeface="Times New Roman"/>
                <a:ea typeface="Times New Roman"/>
                <a:cs typeface="Times New Roman"/>
                <a:sym typeface="Times New Roman"/>
              </a:defRPr>
            </a:pPr>
            <a:r>
              <a:t>RGB</a:t>
            </a:r>
            <a:r>
              <a:rPr>
                <a:latin typeface="+mj-lt"/>
                <a:ea typeface="+mj-ea"/>
                <a:cs typeface="+mj-cs"/>
                <a:sym typeface="Helvetica"/>
              </a:rPr>
              <a:t>颜色模型通常用于彩色阴极射线管和彩色光栅图形显示器（计算机和电视机采用）。</a:t>
            </a:r>
          </a:p>
        </p:txBody>
      </p:sp>
    </p:spTree>
    <p:extLst>
      <p:ext uri="{BB962C8B-B14F-4D97-AF65-F5344CB8AC3E}">
        <p14:creationId xmlns:p14="http://schemas.microsoft.com/office/powerpoint/2010/main" val="1166442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彩色印刷或者彩色打印的纸张不能发射光线，因而印刷机或打印机就只能使用一些能够吸收特定光波而反射其他光波的油墨或者颜色。</a:t>
            </a:r>
          </a:p>
          <a:p>
            <a:pPr defTabSz="914400">
              <a:defRPr sz="1200">
                <a:latin typeface="Calibri"/>
                <a:ea typeface="Calibri"/>
                <a:cs typeface="Calibri"/>
                <a:sym typeface="Calibri"/>
              </a:defRPr>
            </a:pPr>
            <a:endParaRPr>
              <a:latin typeface="+mj-lt"/>
              <a:ea typeface="+mj-ea"/>
              <a:cs typeface="+mj-cs"/>
              <a:sym typeface="Helvetica"/>
            </a:endParaRPr>
          </a:p>
          <a:p>
            <a:pPr lvl="1" defTabSz="914400">
              <a:defRPr sz="2000">
                <a:latin typeface="Calibri"/>
                <a:ea typeface="Calibri"/>
                <a:cs typeface="Calibri"/>
                <a:sym typeface="Calibri"/>
              </a:defRPr>
            </a:pPr>
            <a:r>
              <a:rPr>
                <a:latin typeface="+mj-lt"/>
                <a:ea typeface="+mj-ea"/>
                <a:cs typeface="+mj-cs"/>
                <a:sym typeface="Helvetica"/>
              </a:rPr>
              <a:t>油墨或颜料的</a:t>
            </a:r>
            <a:r>
              <a:t>3</a:t>
            </a:r>
            <a:r>
              <a:rPr>
                <a:latin typeface="+mj-lt"/>
                <a:ea typeface="+mj-ea"/>
                <a:cs typeface="+mj-cs"/>
                <a:sym typeface="Helvetica"/>
              </a:rPr>
              <a:t>种基色是以红、绿、蓝三色的补色青（</a:t>
            </a:r>
            <a:r>
              <a:t>Cyan</a:t>
            </a:r>
            <a:r>
              <a:rPr>
                <a:latin typeface="+mj-lt"/>
                <a:ea typeface="+mj-ea"/>
                <a:cs typeface="+mj-cs"/>
                <a:sym typeface="Helvetica"/>
              </a:rPr>
              <a:t>）、品红（</a:t>
            </a:r>
            <a:r>
              <a:t>Magenta</a:t>
            </a:r>
            <a:r>
              <a:rPr>
                <a:latin typeface="+mj-lt"/>
                <a:ea typeface="+mj-ea"/>
                <a:cs typeface="+mj-cs"/>
                <a:sym typeface="Helvetica"/>
              </a:rPr>
              <a:t>）、黄（</a:t>
            </a:r>
            <a:r>
              <a:t>Yellow</a:t>
            </a:r>
            <a:r>
              <a:rPr>
                <a:latin typeface="+mj-lt"/>
                <a:ea typeface="+mj-ea"/>
                <a:cs typeface="+mj-cs"/>
                <a:sym typeface="Helvetica"/>
              </a:rPr>
              <a:t>）为基色。</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用</a:t>
            </a:r>
            <a:r>
              <a:t>CMY</a:t>
            </a:r>
            <a:r>
              <a:rPr>
                <a:latin typeface="+mj-lt"/>
                <a:ea typeface="+mj-ea"/>
                <a:cs typeface="+mj-cs"/>
                <a:sym typeface="Helvetica"/>
              </a:rPr>
              <a:t>模型产生的颜色称为相减色，是因为它减掉了为视觉系统识别颜色所需要的反射光</a:t>
            </a:r>
          </a:p>
        </p:txBody>
      </p:sp>
    </p:spTree>
    <p:extLst>
      <p:ext uri="{BB962C8B-B14F-4D97-AF65-F5344CB8AC3E}">
        <p14:creationId xmlns:p14="http://schemas.microsoft.com/office/powerpoint/2010/main" val="1392391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914400">
              <a:defRPr sz="1000">
                <a:latin typeface="Calibri"/>
                <a:ea typeface="Calibri"/>
                <a:cs typeface="Calibri"/>
                <a:sym typeface="Calibri"/>
              </a:defRPr>
            </a:pPr>
            <a:r>
              <a:t>CMY</a:t>
            </a:r>
            <a:r>
              <a:rPr>
                <a:latin typeface="+mj-lt"/>
                <a:ea typeface="+mj-ea"/>
                <a:cs typeface="+mj-cs"/>
                <a:sym typeface="Helvetica"/>
              </a:rPr>
              <a:t>空间与</a:t>
            </a:r>
            <a:r>
              <a:t>RGB</a:t>
            </a:r>
            <a:r>
              <a:rPr>
                <a:latin typeface="+mj-lt"/>
                <a:ea typeface="+mj-ea"/>
                <a:cs typeface="+mj-cs"/>
                <a:sym typeface="Helvetica"/>
              </a:rPr>
              <a:t>空间互补，也就是用白色减去</a:t>
            </a:r>
            <a:r>
              <a:t>RGB</a:t>
            </a:r>
            <a:r>
              <a:rPr>
                <a:latin typeface="+mj-lt"/>
                <a:ea typeface="+mj-ea"/>
                <a:cs typeface="+mj-cs"/>
                <a:sym typeface="Helvetica"/>
              </a:rPr>
              <a:t>空间中的某一颜色值就等于同样颜色在</a:t>
            </a:r>
            <a:r>
              <a:t>CMY</a:t>
            </a:r>
            <a:r>
              <a:rPr>
                <a:latin typeface="+mj-lt"/>
                <a:ea typeface="+mj-ea"/>
                <a:cs typeface="+mj-cs"/>
                <a:sym typeface="Helvetica"/>
              </a:rPr>
              <a:t>空间中的值</a:t>
            </a:r>
          </a:p>
        </p:txBody>
      </p:sp>
    </p:spTree>
    <p:extLst>
      <p:ext uri="{BB962C8B-B14F-4D97-AF65-F5344CB8AC3E}">
        <p14:creationId xmlns:p14="http://schemas.microsoft.com/office/powerpoint/2010/main" val="27560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颜色空间是从人的视觉系统出发，用色调（</a:t>
            </a:r>
            <a:r>
              <a:t>Hue)</a:t>
            </a:r>
            <a:r>
              <a:rPr>
                <a:latin typeface="+mj-lt"/>
                <a:ea typeface="+mj-ea"/>
                <a:cs typeface="+mj-cs"/>
                <a:sym typeface="Helvetica"/>
              </a:rPr>
              <a:t>、色饱和度（</a:t>
            </a:r>
            <a:r>
              <a:t>Saturation</a:t>
            </a:r>
            <a:r>
              <a:rPr>
                <a:latin typeface="+mj-lt"/>
                <a:ea typeface="+mj-ea"/>
                <a:cs typeface="+mj-cs"/>
                <a:sym typeface="Helvetica"/>
              </a:rPr>
              <a:t>）和亮度（</a:t>
            </a:r>
            <a:r>
              <a:t>Intensity</a:t>
            </a:r>
            <a:r>
              <a:rPr>
                <a:latin typeface="+mj-lt"/>
                <a:ea typeface="+mj-ea"/>
                <a:cs typeface="+mj-cs"/>
                <a:sym typeface="Helvetica"/>
              </a:rPr>
              <a:t>，或者</a:t>
            </a:r>
            <a:r>
              <a:t>Value</a:t>
            </a:r>
            <a:r>
              <a:rPr>
                <a:latin typeface="+mj-lt"/>
                <a:ea typeface="+mj-ea"/>
                <a:cs typeface="+mj-cs"/>
                <a:sym typeface="Helvetica"/>
              </a:rPr>
              <a:t>）来</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圆锥的顶面对应于</a:t>
            </a:r>
            <a:r>
              <a:t>V=1</a:t>
            </a:r>
            <a:r>
              <a:rPr>
                <a:latin typeface="+mj-lt"/>
                <a:ea typeface="+mj-ea"/>
                <a:cs typeface="+mj-cs"/>
                <a:sym typeface="Helvetica"/>
              </a:rPr>
              <a:t>，它包含</a:t>
            </a:r>
            <a:r>
              <a:t>RGB</a:t>
            </a:r>
            <a:r>
              <a:rPr>
                <a:latin typeface="+mj-lt"/>
                <a:ea typeface="+mj-ea"/>
                <a:cs typeface="+mj-cs"/>
                <a:sym typeface="Helvetica"/>
              </a:rPr>
              <a:t>模型中的</a:t>
            </a:r>
            <a:r>
              <a:t>R=1</a:t>
            </a:r>
            <a:r>
              <a:rPr>
                <a:latin typeface="+mj-lt"/>
                <a:ea typeface="+mj-ea"/>
                <a:cs typeface="+mj-cs"/>
                <a:sym typeface="Helvetica"/>
              </a:rPr>
              <a:t>，</a:t>
            </a:r>
            <a:r>
              <a:t>G=1</a:t>
            </a:r>
            <a:r>
              <a:rPr>
                <a:latin typeface="+mj-lt"/>
                <a:ea typeface="+mj-ea"/>
                <a:cs typeface="+mj-cs"/>
                <a:sym typeface="Helvetica"/>
              </a:rPr>
              <a:t>，</a:t>
            </a:r>
            <a:r>
              <a:t>B=1</a:t>
            </a:r>
            <a:r>
              <a:rPr>
                <a:latin typeface="+mj-lt"/>
                <a:ea typeface="+mj-ea"/>
                <a:cs typeface="+mj-cs"/>
                <a:sym typeface="Helvetica"/>
              </a:rPr>
              <a:t>三个面，故所代表的颜色较亮。色度</a:t>
            </a:r>
            <a:r>
              <a:t>H</a:t>
            </a:r>
            <a:r>
              <a:rPr>
                <a:latin typeface="+mj-lt"/>
                <a:ea typeface="+mj-ea"/>
                <a:cs typeface="+mj-cs"/>
                <a:sym typeface="Helvetica"/>
              </a:rPr>
              <a:t>由绕</a:t>
            </a:r>
            <a:r>
              <a:t>V</a:t>
            </a:r>
            <a:r>
              <a:rPr>
                <a:latin typeface="+mj-lt"/>
                <a:ea typeface="+mj-ea"/>
                <a:cs typeface="+mj-cs"/>
                <a:sym typeface="Helvetica"/>
              </a:rPr>
              <a:t>轴的旋转角给定。红色对应于角度</a:t>
            </a:r>
            <a:r>
              <a:t>0</a:t>
            </a:r>
            <a:r>
              <a:rPr baseline="30000"/>
              <a:t>o</a:t>
            </a:r>
            <a:r>
              <a:rPr>
                <a:latin typeface="+mj-lt"/>
                <a:ea typeface="+mj-ea"/>
                <a:cs typeface="+mj-cs"/>
                <a:sym typeface="Helvetica"/>
              </a:rPr>
              <a:t>，绿色对应于角度</a:t>
            </a:r>
            <a:r>
              <a:t>120</a:t>
            </a:r>
            <a:r>
              <a:rPr baseline="30000"/>
              <a:t>o</a:t>
            </a:r>
            <a:r>
              <a:rPr>
                <a:latin typeface="+mj-lt"/>
                <a:ea typeface="+mj-ea"/>
                <a:cs typeface="+mj-cs"/>
                <a:sym typeface="Helvetica"/>
              </a:rPr>
              <a:t>，蓝色对应于角度</a:t>
            </a:r>
            <a:r>
              <a:t>240</a:t>
            </a:r>
            <a:r>
              <a:rPr baseline="30000"/>
              <a:t>o</a:t>
            </a:r>
            <a:r>
              <a:rPr>
                <a:latin typeface="+mj-lt"/>
                <a:ea typeface="+mj-ea"/>
                <a:cs typeface="+mj-cs"/>
                <a:sym typeface="Helvetica"/>
              </a:rPr>
              <a:t>。描述颜色。</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在圆锥的顶点处，</a:t>
            </a:r>
            <a:r>
              <a:t>V=0</a:t>
            </a:r>
            <a:r>
              <a:rPr>
                <a:latin typeface="+mj-lt"/>
                <a:ea typeface="+mj-ea"/>
                <a:cs typeface="+mj-cs"/>
                <a:sym typeface="Helvetica"/>
              </a:rPr>
              <a:t>，</a:t>
            </a:r>
            <a:r>
              <a:t>H</a:t>
            </a:r>
            <a:r>
              <a:rPr>
                <a:latin typeface="+mj-lt"/>
                <a:ea typeface="+mj-ea"/>
                <a:cs typeface="+mj-cs"/>
                <a:sym typeface="Helvetica"/>
              </a:rPr>
              <a:t>和</a:t>
            </a:r>
            <a:r>
              <a:t>S</a:t>
            </a:r>
            <a:r>
              <a:rPr>
                <a:latin typeface="+mj-lt"/>
                <a:ea typeface="+mj-ea"/>
                <a:cs typeface="+mj-cs"/>
                <a:sym typeface="Helvetica"/>
              </a:rPr>
              <a:t>无定义，代表黑色。</a:t>
            </a:r>
          </a:p>
        </p:txBody>
      </p:sp>
    </p:spTree>
    <p:extLst>
      <p:ext uri="{BB962C8B-B14F-4D97-AF65-F5344CB8AC3E}">
        <p14:creationId xmlns:p14="http://schemas.microsoft.com/office/powerpoint/2010/main" val="663771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符</a:t>
            </a:r>
          </a:p>
          <a:p>
            <a:pPr defTabSz="914400">
              <a:defRPr sz="1200">
                <a:latin typeface="Calibri"/>
                <a:ea typeface="Calibri"/>
                <a:cs typeface="Calibri"/>
                <a:sym typeface="Calibri"/>
              </a:defRPr>
            </a:pPr>
            <a:r>
              <a:rPr>
                <a:latin typeface="+mj-lt"/>
                <a:ea typeface="+mj-ea"/>
                <a:cs typeface="+mj-cs"/>
                <a:sym typeface="Helvetica"/>
              </a:rPr>
              <a:t>当采用</a:t>
            </a:r>
            <a:r>
              <a:t>RGB</a:t>
            </a:r>
            <a:r>
              <a:rPr>
                <a:latin typeface="+mj-lt"/>
                <a:ea typeface="+mj-ea"/>
                <a:cs typeface="+mj-cs"/>
                <a:sym typeface="Helvetica"/>
              </a:rPr>
              <a:t>（或者</a:t>
            </a:r>
            <a:r>
              <a:t>CMY</a:t>
            </a:r>
            <a:r>
              <a:rPr>
                <a:latin typeface="+mj-lt"/>
                <a:ea typeface="+mj-ea"/>
                <a:cs typeface="+mj-cs"/>
                <a:sym typeface="Helvetica"/>
              </a:rPr>
              <a:t>）颜色模型时，改变某一颜色的属性，比如改变色调就必须同时改变</a:t>
            </a:r>
            <a:r>
              <a:t>R</a:t>
            </a:r>
            <a:r>
              <a:rPr>
                <a:latin typeface="+mj-lt"/>
                <a:ea typeface="+mj-ea"/>
                <a:cs typeface="+mj-cs"/>
                <a:sym typeface="Helvetica"/>
              </a:rPr>
              <a:t>、</a:t>
            </a:r>
            <a:r>
              <a:t>G</a:t>
            </a:r>
            <a:r>
              <a:rPr>
                <a:latin typeface="+mj-lt"/>
                <a:ea typeface="+mj-ea"/>
                <a:cs typeface="+mj-cs"/>
                <a:sym typeface="Helvetica"/>
              </a:rPr>
              <a:t>、</a:t>
            </a:r>
            <a:r>
              <a:t>B</a:t>
            </a:r>
            <a:r>
              <a:rPr>
                <a:latin typeface="+mj-lt"/>
                <a:ea typeface="+mj-ea"/>
                <a:cs typeface="+mj-cs"/>
                <a:sym typeface="Helvetica"/>
              </a:rPr>
              <a:t>（或者</a:t>
            </a:r>
            <a:r>
              <a:t>C</a:t>
            </a:r>
            <a:r>
              <a:rPr>
                <a:latin typeface="+mj-lt"/>
                <a:ea typeface="+mj-ea"/>
                <a:cs typeface="+mj-cs"/>
                <a:sym typeface="Helvetica"/>
              </a:rPr>
              <a:t>、</a:t>
            </a:r>
            <a:r>
              <a:t>M</a:t>
            </a:r>
            <a:r>
              <a:rPr>
                <a:latin typeface="+mj-lt"/>
                <a:ea typeface="+mj-ea"/>
                <a:cs typeface="+mj-cs"/>
                <a:sym typeface="Helvetica"/>
              </a:rPr>
              <a:t>、</a:t>
            </a:r>
            <a:r>
              <a:t>Y</a:t>
            </a:r>
            <a:r>
              <a:rPr>
                <a:latin typeface="+mj-lt"/>
                <a:ea typeface="+mj-ea"/>
                <a:cs typeface="+mj-cs"/>
                <a:sym typeface="Helvetica"/>
              </a:rPr>
              <a:t>）三个坐标；而采用</a:t>
            </a:r>
            <a:r>
              <a:t>HSV</a:t>
            </a:r>
            <a:r>
              <a:rPr>
                <a:latin typeface="+mj-lt"/>
                <a:ea typeface="+mj-ea"/>
                <a:cs typeface="+mj-cs"/>
                <a:sym typeface="Helvetica"/>
              </a:rPr>
              <a:t>颜色模型时只需改变</a:t>
            </a:r>
            <a:r>
              <a:t>H</a:t>
            </a:r>
            <a:r>
              <a:rPr>
                <a:latin typeface="+mj-lt"/>
                <a:ea typeface="+mj-ea"/>
                <a:cs typeface="+mj-cs"/>
                <a:sym typeface="Helvetica"/>
              </a:rPr>
              <a:t>坐标。也就是说，</a:t>
            </a:r>
            <a:r>
              <a:t>HSV</a:t>
            </a:r>
            <a:r>
              <a:rPr>
                <a:latin typeface="+mj-lt"/>
                <a:ea typeface="+mj-ea"/>
                <a:cs typeface="+mj-cs"/>
                <a:sym typeface="Helvetica"/>
              </a:rPr>
              <a:t>颜色模型中的三个坐标是独立的。合人眼对颜色的感觉。</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t>HSV</a:t>
            </a:r>
            <a:r>
              <a:rPr>
                <a:latin typeface="+mj-lt"/>
                <a:ea typeface="+mj-ea"/>
                <a:cs typeface="+mj-cs"/>
                <a:sym typeface="Helvetica"/>
              </a:rPr>
              <a:t>颜色模型构成的是一个均匀的颜色空间，采用线性的标尺，彩色之间感觉上的距离与</a:t>
            </a:r>
            <a:r>
              <a:t>HSV</a:t>
            </a:r>
            <a:r>
              <a:rPr>
                <a:latin typeface="+mj-lt"/>
                <a:ea typeface="+mj-ea"/>
                <a:cs typeface="+mj-cs"/>
                <a:sym typeface="Helvetica"/>
              </a:rPr>
              <a:t>颜色模型坐标上点的欧几里德距离成正比。</a:t>
            </a:r>
          </a:p>
        </p:txBody>
      </p:sp>
    </p:spTree>
    <p:extLst>
      <p:ext uri="{BB962C8B-B14F-4D97-AF65-F5344CB8AC3E}">
        <p14:creationId xmlns:p14="http://schemas.microsoft.com/office/powerpoint/2010/main" val="1988306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pPr lvl="1" indent="457200" defTabSz="914400">
              <a:lnSpc>
                <a:spcPct val="64000"/>
              </a:lnSpc>
              <a:defRPr sz="2000">
                <a:latin typeface="Calibri"/>
                <a:ea typeface="Calibri"/>
                <a:cs typeface="Calibri"/>
                <a:sym typeface="Calibri"/>
              </a:defRPr>
            </a:pPr>
            <a:r>
              <a:rPr>
                <a:latin typeface="+mj-lt"/>
                <a:ea typeface="+mj-ea"/>
                <a:cs typeface="+mj-cs"/>
                <a:sym typeface="Helvetica"/>
              </a:rPr>
              <a:t>颜色模型包括一系列颜色模型，这些颜色模型是由国际照明委员会提出的，是基于人的眼睛对</a:t>
            </a:r>
            <a:r>
              <a:t>RGB</a:t>
            </a:r>
            <a:r>
              <a:rPr>
                <a:latin typeface="+mj-lt"/>
                <a:ea typeface="+mj-ea"/>
                <a:cs typeface="+mj-cs"/>
                <a:sym typeface="Helvetica"/>
              </a:rPr>
              <a:t>的反应，被用于精确表示对色彩的接收。</a:t>
            </a:r>
            <a:endParaRPr sz="1000"/>
          </a:p>
          <a:p>
            <a:pPr defTabSz="914400">
              <a:lnSpc>
                <a:spcPct val="64000"/>
              </a:lnSpc>
              <a:defRPr sz="2000">
                <a:latin typeface="Calibri"/>
                <a:ea typeface="Calibri"/>
                <a:cs typeface="Calibri"/>
                <a:sym typeface="Calibri"/>
              </a:defRPr>
            </a:pPr>
            <a:r>
              <a:rPr>
                <a:latin typeface="+mj-lt"/>
                <a:ea typeface="+mj-ea"/>
                <a:cs typeface="+mj-cs"/>
                <a:sym typeface="Helvetica"/>
              </a:rPr>
              <a:t>设备无关性</a:t>
            </a:r>
            <a:endParaRPr sz="1000"/>
          </a:p>
          <a:p>
            <a:pPr lvl="1" indent="457200" defTabSz="914400">
              <a:lnSpc>
                <a:spcPct val="64000"/>
              </a:lnSpc>
              <a:defRPr sz="2000">
                <a:latin typeface="Calibri"/>
                <a:ea typeface="Calibri"/>
                <a:cs typeface="Calibri"/>
                <a:sym typeface="Calibri"/>
              </a:defRPr>
            </a:pPr>
            <a:r>
              <a:rPr>
                <a:latin typeface="+mj-lt"/>
                <a:ea typeface="+mj-ea"/>
                <a:cs typeface="+mj-cs"/>
                <a:sym typeface="Helvetica"/>
              </a:rPr>
              <a:t>这些颜色模型被用来定义所谓的独立于设备的颜色。它能够在任何类型的设备上产生真实的颜色，例如：扫描仪、监视器和打印机。这些模型被广泛地使用，因为它们很容易被用于计算机，描述颜色的范围。</a:t>
            </a:r>
            <a:endParaRPr sz="1000"/>
          </a:p>
          <a:p>
            <a:pPr defTabSz="914400">
              <a:lnSpc>
                <a:spcPct val="64000"/>
              </a:lnSpc>
              <a:defRPr sz="2000">
                <a:latin typeface="Calibri"/>
                <a:ea typeface="Calibri"/>
                <a:cs typeface="Calibri"/>
                <a:sym typeface="Calibri"/>
              </a:defRPr>
            </a:pPr>
            <a:r>
              <a:t>CIE</a:t>
            </a:r>
            <a:r>
              <a:rPr>
                <a:latin typeface="+mj-lt"/>
                <a:ea typeface="+mj-ea"/>
                <a:cs typeface="+mj-cs"/>
                <a:sym typeface="Helvetica"/>
              </a:rPr>
              <a:t>颜色模型的类型</a:t>
            </a:r>
            <a:endParaRPr sz="1000"/>
          </a:p>
          <a:p>
            <a:pPr lvl="1" indent="457200" defTabSz="914400">
              <a:lnSpc>
                <a:spcPct val="64000"/>
              </a:lnSpc>
              <a:defRPr sz="2000">
                <a:latin typeface="Calibri"/>
                <a:ea typeface="Calibri"/>
                <a:cs typeface="Calibri"/>
                <a:sym typeface="Calibri"/>
              </a:defRPr>
            </a:pPr>
            <a:r>
              <a:t>CIE</a:t>
            </a:r>
            <a:r>
              <a:rPr>
                <a:latin typeface="+mj-lt"/>
                <a:ea typeface="+mj-ea"/>
                <a:cs typeface="+mj-cs"/>
                <a:sym typeface="Helvetica"/>
              </a:rPr>
              <a:t>的模型包括：</a:t>
            </a:r>
            <a:r>
              <a:t>CIE XYZ, CIE L*a*b</a:t>
            </a:r>
            <a:r>
              <a:rPr>
                <a:latin typeface="+mj-lt"/>
                <a:ea typeface="+mj-ea"/>
                <a:cs typeface="+mj-cs"/>
                <a:sym typeface="Helvetica"/>
              </a:rPr>
              <a:t>和 </a:t>
            </a:r>
            <a:r>
              <a:t>CIE YUV</a:t>
            </a:r>
            <a:r>
              <a:rPr>
                <a:latin typeface="+mj-lt"/>
                <a:ea typeface="+mj-ea"/>
                <a:cs typeface="+mj-cs"/>
                <a:sym typeface="Helvetica"/>
              </a:rPr>
              <a:t>等。</a:t>
            </a:r>
            <a:endParaRPr sz="1000"/>
          </a:p>
          <a:p>
            <a:pPr defTabSz="914400">
              <a:lnSpc>
                <a:spcPct val="80000"/>
              </a:lnSpc>
              <a:defRPr sz="1000">
                <a:latin typeface="Calibri"/>
                <a:ea typeface="Calibri"/>
                <a:cs typeface="Calibri"/>
                <a:sym typeface="Calibri"/>
              </a:defRPr>
            </a:pPr>
            <a:endParaRPr sz="1000"/>
          </a:p>
          <a:p>
            <a:pPr lvl="1" defTabSz="914400">
              <a:lnSpc>
                <a:spcPct val="80000"/>
              </a:lnSpc>
              <a:defRPr sz="2000">
                <a:latin typeface="Calibri"/>
                <a:ea typeface="Calibri"/>
                <a:cs typeface="Calibri"/>
                <a:sym typeface="Calibri"/>
              </a:defRPr>
            </a:pPr>
            <a:r>
              <a:rPr>
                <a:latin typeface="+mj-lt"/>
                <a:ea typeface="+mj-ea"/>
                <a:cs typeface="+mj-cs"/>
                <a:sym typeface="Helvetica"/>
              </a:rPr>
              <a:t>这些颜色模型被用来定义所谓的独立于设备的颜色。它能够在任何类型的设备上产生真实的颜色，例如：扫描仪、监视器和打印机。这些模型被广泛地使用，因为它们很容易被用于计算机，描述颜色的范围。</a:t>
            </a:r>
            <a:endParaRPr sz="1000"/>
          </a:p>
        </p:txBody>
      </p:sp>
    </p:spTree>
    <p:extLst>
      <p:ext uri="{BB962C8B-B14F-4D97-AF65-F5344CB8AC3E}">
        <p14:creationId xmlns:p14="http://schemas.microsoft.com/office/powerpoint/2010/main" val="2316610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defTabSz="914400">
              <a:lnSpc>
                <a:spcPct val="80000"/>
              </a:lnSpc>
              <a:defRPr sz="1200">
                <a:latin typeface="Calibri"/>
                <a:ea typeface="Calibri"/>
                <a:cs typeface="Calibri"/>
                <a:sym typeface="Calibri"/>
              </a:defRPr>
            </a:pPr>
            <a:r>
              <a:t>XYZ </a:t>
            </a:r>
            <a:r>
              <a:rPr>
                <a:latin typeface="+mj-lt"/>
                <a:ea typeface="+mj-ea"/>
                <a:cs typeface="+mj-cs"/>
                <a:sym typeface="Helvetica"/>
              </a:rPr>
              <a:t>三刺激值的概念是以色视觉的三元理论为根据的，它说明人眼具有接受三原色</a:t>
            </a:r>
            <a:r>
              <a:t>(</a:t>
            </a:r>
            <a:r>
              <a:rPr>
                <a:latin typeface="+mj-lt"/>
                <a:ea typeface="+mj-ea"/>
                <a:cs typeface="+mj-cs"/>
                <a:sym typeface="Helvetica"/>
              </a:rPr>
              <a:t>红、绿、蓝</a:t>
            </a:r>
            <a:r>
              <a:t>)</a:t>
            </a:r>
            <a:r>
              <a:rPr>
                <a:latin typeface="+mj-lt"/>
                <a:ea typeface="+mj-ea"/>
                <a:cs typeface="+mj-cs"/>
                <a:sym typeface="Helvetica"/>
              </a:rPr>
              <a:t>的接受器，而所有的颜色均被视作该三原色的混合色。</a:t>
            </a:r>
          </a:p>
          <a:p>
            <a:pPr defTabSz="914400">
              <a:lnSpc>
                <a:spcPct val="80000"/>
              </a:lnSpc>
              <a:defRPr sz="1200">
                <a:latin typeface="Calibri"/>
                <a:ea typeface="Calibri"/>
                <a:cs typeface="Calibri"/>
                <a:sym typeface="Calibri"/>
              </a:defRPr>
            </a:pPr>
            <a:r>
              <a:t>1931</a:t>
            </a:r>
            <a:r>
              <a:rPr>
                <a:latin typeface="+mj-lt"/>
                <a:ea typeface="+mj-ea"/>
                <a:cs typeface="+mj-cs"/>
                <a:sym typeface="Helvetica"/>
              </a:rPr>
              <a:t>年</a:t>
            </a:r>
            <a:r>
              <a:t>CIE</a:t>
            </a:r>
            <a:r>
              <a:rPr>
                <a:latin typeface="+mj-lt"/>
                <a:ea typeface="+mj-ea"/>
                <a:cs typeface="+mj-cs"/>
                <a:sym typeface="Helvetica"/>
              </a:rPr>
              <a:t>制定了一种假想的标准观察者，设置配色函数</a:t>
            </a:r>
          </a:p>
          <a:p>
            <a:pPr defTabSz="914400">
              <a:lnSpc>
                <a:spcPct val="80000"/>
              </a:lnSpc>
              <a:defRPr sz="1200">
                <a:latin typeface="Calibri"/>
                <a:ea typeface="Calibri"/>
                <a:cs typeface="Calibri"/>
                <a:sym typeface="Calibri"/>
              </a:defRPr>
            </a:pPr>
            <a:r>
              <a:t>XYZ</a:t>
            </a:r>
            <a:r>
              <a:rPr>
                <a:latin typeface="+mj-lt"/>
                <a:ea typeface="+mj-ea"/>
                <a:cs typeface="+mj-cs"/>
                <a:sym typeface="Helvetica"/>
              </a:rPr>
              <a:t>三刺激值是利用这些标准观察者配色函数计算得来的。</a:t>
            </a:r>
          </a:p>
          <a:p>
            <a:pPr defTabSz="914400">
              <a:lnSpc>
                <a:spcPct val="80000"/>
              </a:lnSpc>
              <a:defRPr sz="1200">
                <a:latin typeface="Calibri"/>
                <a:ea typeface="Calibri"/>
                <a:cs typeface="Calibri"/>
                <a:sym typeface="Calibri"/>
              </a:defRPr>
            </a:pPr>
            <a:r>
              <a:rPr>
                <a:latin typeface="+mj-lt"/>
                <a:ea typeface="+mj-ea"/>
                <a:cs typeface="+mj-cs"/>
                <a:sym typeface="Helvetica"/>
              </a:rPr>
              <a:t>在此基础上，</a:t>
            </a:r>
            <a:r>
              <a:t>CIE</a:t>
            </a:r>
            <a:r>
              <a:rPr>
                <a:latin typeface="+mj-lt"/>
                <a:ea typeface="+mj-ea"/>
                <a:cs typeface="+mj-cs"/>
                <a:sym typeface="Helvetica"/>
              </a:rPr>
              <a:t>于</a:t>
            </a:r>
            <a:r>
              <a:t>1931</a:t>
            </a:r>
            <a:r>
              <a:rPr>
                <a:latin typeface="+mj-lt"/>
                <a:ea typeface="+mj-ea"/>
                <a:cs typeface="+mj-cs"/>
                <a:sym typeface="Helvetica"/>
              </a:rPr>
              <a:t>年规定了</a:t>
            </a:r>
            <a:r>
              <a:rPr i="1">
                <a:latin typeface="+mj-lt"/>
                <a:ea typeface="+mj-ea"/>
                <a:cs typeface="+mj-cs"/>
                <a:sym typeface="Helvetica"/>
              </a:rPr>
              <a:t>Yxy</a:t>
            </a:r>
            <a:r>
              <a:rPr>
                <a:latin typeface="+mj-lt"/>
                <a:ea typeface="+mj-ea"/>
                <a:cs typeface="+mj-cs"/>
                <a:sym typeface="Helvetica"/>
              </a:rPr>
              <a:t>颜色空间，其中</a:t>
            </a:r>
            <a:r>
              <a:t>Y</a:t>
            </a:r>
            <a:r>
              <a:rPr>
                <a:latin typeface="+mj-lt"/>
                <a:ea typeface="+mj-ea"/>
                <a:cs typeface="+mj-cs"/>
                <a:sym typeface="Helvetica"/>
              </a:rPr>
              <a:t>为亮度，</a:t>
            </a:r>
            <a:r>
              <a:rPr i="1">
                <a:latin typeface="+mj-lt"/>
                <a:ea typeface="+mj-ea"/>
                <a:cs typeface="+mj-cs"/>
                <a:sym typeface="Helvetica"/>
              </a:rPr>
              <a:t>x</a:t>
            </a:r>
            <a:r>
              <a:t>,</a:t>
            </a:r>
            <a:r>
              <a:rPr i="1">
                <a:latin typeface="+mj-lt"/>
                <a:ea typeface="+mj-ea"/>
                <a:cs typeface="+mj-cs"/>
                <a:sym typeface="Helvetica"/>
              </a:rPr>
              <a:t>y</a:t>
            </a:r>
            <a:r>
              <a:rPr>
                <a:latin typeface="+mj-lt"/>
                <a:ea typeface="+mj-ea"/>
                <a:cs typeface="+mj-cs"/>
                <a:sym typeface="Helvetica"/>
              </a:rPr>
              <a:t>是从三刺激值</a:t>
            </a:r>
            <a:r>
              <a:rPr i="1">
                <a:latin typeface="+mj-lt"/>
                <a:ea typeface="+mj-ea"/>
                <a:cs typeface="+mj-cs"/>
                <a:sym typeface="Helvetica"/>
              </a:rPr>
              <a:t>XYZ</a:t>
            </a:r>
            <a:r>
              <a:rPr>
                <a:latin typeface="+mj-lt"/>
                <a:ea typeface="+mj-ea"/>
                <a:cs typeface="+mj-cs"/>
                <a:sym typeface="Helvetica"/>
              </a:rPr>
              <a:t>计算得来的色坐标。它代表人类可见的颜色范围。</a:t>
            </a:r>
          </a:p>
        </p:txBody>
      </p:sp>
    </p:spTree>
    <p:extLst>
      <p:ext uri="{BB962C8B-B14F-4D97-AF65-F5344CB8AC3E}">
        <p14:creationId xmlns:p14="http://schemas.microsoft.com/office/powerpoint/2010/main" val="478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pPr defTabSz="914400">
              <a:lnSpc>
                <a:spcPct val="80000"/>
              </a:lnSpc>
              <a:defRPr sz="1200">
                <a:latin typeface="Calibri"/>
                <a:ea typeface="Calibri"/>
                <a:cs typeface="Calibri"/>
                <a:sym typeface="Calibri"/>
              </a:defRPr>
            </a:pPr>
            <a:r>
              <a:t>L*a*b*</a:t>
            </a:r>
            <a:r>
              <a:rPr>
                <a:latin typeface="+mj-lt"/>
                <a:ea typeface="+mj-ea"/>
                <a:cs typeface="+mj-cs"/>
                <a:sym typeface="Helvetica"/>
              </a:rPr>
              <a:t>颜色空间是在</a:t>
            </a:r>
            <a:r>
              <a:t>1976</a:t>
            </a:r>
            <a:r>
              <a:rPr>
                <a:latin typeface="+mj-lt"/>
                <a:ea typeface="+mj-ea"/>
                <a:cs typeface="+mj-cs"/>
                <a:sym typeface="Helvetica"/>
              </a:rPr>
              <a:t>年制定的，它是</a:t>
            </a:r>
            <a:r>
              <a:t>CIE XYZ</a:t>
            </a:r>
            <a:r>
              <a:rPr>
                <a:latin typeface="+mj-lt"/>
                <a:ea typeface="+mj-ea"/>
                <a:cs typeface="+mj-cs"/>
                <a:sym typeface="Helvetica"/>
              </a:rPr>
              <a:t>颜色模型的改进型，以便克服原来的</a:t>
            </a:r>
            <a:r>
              <a:t>Yxy</a:t>
            </a:r>
            <a:r>
              <a:rPr>
                <a:latin typeface="+mj-lt"/>
                <a:ea typeface="+mj-ea"/>
                <a:cs typeface="+mj-cs"/>
                <a:sym typeface="Helvetica"/>
              </a:rPr>
              <a:t>颜色空间存在的在</a:t>
            </a:r>
            <a:r>
              <a:t>x</a:t>
            </a:r>
            <a:r>
              <a:rPr>
                <a:latin typeface="+mj-lt"/>
                <a:ea typeface="+mj-ea"/>
                <a:cs typeface="+mj-cs"/>
                <a:sym typeface="Helvetica"/>
              </a:rPr>
              <a:t>，</a:t>
            </a:r>
            <a:r>
              <a:t>y</a:t>
            </a:r>
            <a:r>
              <a:rPr>
                <a:latin typeface="+mj-lt"/>
                <a:ea typeface="+mj-ea"/>
                <a:cs typeface="+mj-cs"/>
                <a:sym typeface="Helvetica"/>
              </a:rPr>
              <a:t>色度图上相等的距离并不相当于我们所觉察到的相等色差的问题。</a:t>
            </a:r>
          </a:p>
          <a:p>
            <a:pPr defTabSz="914400">
              <a:lnSpc>
                <a:spcPct val="80000"/>
              </a:lnSpc>
              <a:defRPr sz="1200">
                <a:latin typeface="Calibri"/>
                <a:ea typeface="Calibri"/>
                <a:cs typeface="Calibri"/>
                <a:sym typeface="Calibri"/>
              </a:defRPr>
            </a:pPr>
            <a:r>
              <a:rPr>
                <a:latin typeface="+mj-lt"/>
                <a:ea typeface="+mj-ea"/>
                <a:cs typeface="+mj-cs"/>
                <a:sym typeface="Helvetica"/>
              </a:rPr>
              <a:t>它的</a:t>
            </a:r>
            <a:r>
              <a:t>“L”</a:t>
            </a:r>
            <a:r>
              <a:rPr>
                <a:latin typeface="+mj-lt"/>
                <a:ea typeface="+mj-ea"/>
                <a:cs typeface="+mj-cs"/>
                <a:sym typeface="Helvetica"/>
              </a:rPr>
              <a:t>（明亮度），</a:t>
            </a:r>
            <a:r>
              <a:t>“a”</a:t>
            </a:r>
            <a:r>
              <a:rPr>
                <a:latin typeface="+mj-lt"/>
                <a:ea typeface="+mj-ea"/>
                <a:cs typeface="+mj-cs"/>
                <a:sym typeface="Helvetica"/>
              </a:rPr>
              <a:t>（绿色到红色）和</a:t>
            </a:r>
            <a:r>
              <a:t>“b”(</a:t>
            </a:r>
            <a:r>
              <a:rPr>
                <a:latin typeface="+mj-lt"/>
                <a:ea typeface="+mj-ea"/>
                <a:cs typeface="+mj-cs"/>
                <a:sym typeface="Helvetica"/>
              </a:rPr>
              <a:t>蓝色到黄色</a:t>
            </a:r>
            <a:r>
              <a:t>)</a:t>
            </a:r>
            <a:r>
              <a:rPr>
                <a:latin typeface="+mj-lt"/>
                <a:ea typeface="+mj-ea"/>
                <a:cs typeface="+mj-cs"/>
                <a:sym typeface="Helvetica"/>
              </a:rPr>
              <a:t>代表许多的值。与</a:t>
            </a:r>
            <a:r>
              <a:t>XYZ</a:t>
            </a:r>
            <a:r>
              <a:rPr>
                <a:latin typeface="+mj-lt"/>
                <a:ea typeface="+mj-ea"/>
                <a:cs typeface="+mj-cs"/>
                <a:sym typeface="Helvetica"/>
              </a:rPr>
              <a:t>比较，</a:t>
            </a:r>
            <a:r>
              <a:t>CIE L*a*b*</a:t>
            </a:r>
            <a:r>
              <a:rPr>
                <a:latin typeface="+mj-lt"/>
                <a:ea typeface="+mj-ea"/>
                <a:cs typeface="+mj-cs"/>
                <a:sym typeface="Helvetica"/>
              </a:rPr>
              <a:t>颜色更适合于人眼的感觉。</a:t>
            </a:r>
          </a:p>
          <a:p>
            <a:pPr defTabSz="914400">
              <a:lnSpc>
                <a:spcPct val="80000"/>
              </a:lnSpc>
              <a:defRPr sz="1200">
                <a:latin typeface="Calibri"/>
                <a:ea typeface="Calibri"/>
                <a:cs typeface="Calibri"/>
                <a:sym typeface="Calibri"/>
              </a:defRPr>
            </a:pPr>
            <a:r>
              <a:rPr>
                <a:latin typeface="+mj-lt"/>
                <a:ea typeface="+mj-ea"/>
                <a:cs typeface="+mj-cs"/>
                <a:sym typeface="Helvetica"/>
              </a:rPr>
              <a:t>利用</a:t>
            </a:r>
            <a:r>
              <a:t>CIE L*a*b*</a:t>
            </a:r>
            <a:r>
              <a:rPr>
                <a:latin typeface="+mj-lt"/>
                <a:ea typeface="+mj-ea"/>
                <a:cs typeface="+mj-cs"/>
                <a:sym typeface="Helvetica"/>
              </a:rPr>
              <a:t>，颜色的亮度（</a:t>
            </a:r>
            <a:r>
              <a:t>L</a:t>
            </a:r>
            <a:r>
              <a:rPr>
                <a:latin typeface="+mj-lt"/>
                <a:ea typeface="+mj-ea"/>
                <a:cs typeface="+mj-cs"/>
                <a:sym typeface="Helvetica"/>
              </a:rPr>
              <a:t>）、灰阶和饱和度（</a:t>
            </a:r>
            <a:r>
              <a:t>a,b</a:t>
            </a:r>
            <a:r>
              <a:rPr>
                <a:latin typeface="+mj-lt"/>
                <a:ea typeface="+mj-ea"/>
                <a:cs typeface="+mj-cs"/>
                <a:sym typeface="Helvetica"/>
              </a:rPr>
              <a:t>）可以单独修正，这样，图像的整个颜色都可以在不改变图像或其亮度的情况下，发生改变。</a:t>
            </a:r>
          </a:p>
        </p:txBody>
      </p:sp>
    </p:spTree>
    <p:extLst>
      <p:ext uri="{BB962C8B-B14F-4D97-AF65-F5344CB8AC3E}">
        <p14:creationId xmlns:p14="http://schemas.microsoft.com/office/powerpoint/2010/main" val="101953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lvl="1" defTabSz="914400">
              <a:defRPr sz="1200">
                <a:latin typeface="Calibri"/>
                <a:ea typeface="Calibri"/>
                <a:cs typeface="Calibri"/>
                <a:sym typeface="Calibri"/>
              </a:defRPr>
            </a:pPr>
            <a:r>
              <a:t>1982: first ”compact camera”-</a:t>
            </a:r>
            <a:r>
              <a:rPr>
                <a:latin typeface="+mj-lt"/>
                <a:ea typeface="+mj-ea"/>
                <a:cs typeface="+mj-cs"/>
                <a:sym typeface="Helvetica"/>
              </a:rPr>
              <a:t>傻瓜相机</a:t>
            </a:r>
          </a:p>
        </p:txBody>
      </p:sp>
    </p:spTree>
    <p:extLst>
      <p:ext uri="{BB962C8B-B14F-4D97-AF65-F5344CB8AC3E}">
        <p14:creationId xmlns:p14="http://schemas.microsoft.com/office/powerpoint/2010/main" val="1999630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lnSpc>
                <a:spcPct val="90000"/>
              </a:lnSpc>
              <a:defRPr sz="1200">
                <a:latin typeface="Times New Roman"/>
                <a:ea typeface="Times New Roman"/>
                <a:cs typeface="Times New Roman"/>
                <a:sym typeface="Times New Roman"/>
              </a:defRPr>
            </a:pPr>
            <a:r>
              <a:rPr>
                <a:latin typeface="+mj-lt"/>
                <a:ea typeface="+mj-ea"/>
                <a:cs typeface="+mj-cs"/>
                <a:sym typeface="Helvetica"/>
              </a:rPr>
              <a:t>在现代彩色电视系统中，通常采用三管彩色摄像机或彩色</a:t>
            </a:r>
            <a:r>
              <a:t>CCD</a:t>
            </a:r>
            <a:r>
              <a:rPr>
                <a:latin typeface="+mj-lt"/>
                <a:ea typeface="+mj-ea"/>
                <a:cs typeface="+mj-cs"/>
                <a:sym typeface="Helvetica"/>
              </a:rPr>
              <a:t>（电荷耦合器件）摄像机，它把摄得的彩色图像信号，经分色，分别放大校正得到</a:t>
            </a:r>
            <a:r>
              <a:t>RGB</a:t>
            </a:r>
            <a:r>
              <a:rPr>
                <a:latin typeface="+mj-lt"/>
                <a:ea typeface="+mj-ea"/>
                <a:cs typeface="+mj-cs"/>
                <a:sym typeface="Helvetica"/>
              </a:rPr>
              <a:t>，再经过矩阵变换电路得到亮度信号</a:t>
            </a:r>
            <a:r>
              <a:t>Y</a:t>
            </a:r>
            <a:r>
              <a:rPr>
                <a:latin typeface="+mj-lt"/>
                <a:ea typeface="+mj-ea"/>
                <a:cs typeface="+mj-cs"/>
                <a:sym typeface="Helvetica"/>
              </a:rPr>
              <a:t>和两个色差信号</a:t>
            </a:r>
            <a:r>
              <a:t>R</a:t>
            </a:r>
            <a:r>
              <a:rPr>
                <a:latin typeface="+mj-lt"/>
                <a:ea typeface="+mj-ea"/>
                <a:cs typeface="+mj-cs"/>
                <a:sym typeface="Helvetica"/>
              </a:rPr>
              <a:t>－</a:t>
            </a:r>
            <a:r>
              <a:t>Y</a:t>
            </a:r>
            <a:r>
              <a:rPr>
                <a:latin typeface="+mj-lt"/>
                <a:ea typeface="+mj-ea"/>
                <a:cs typeface="+mj-cs"/>
                <a:sym typeface="Helvetica"/>
              </a:rPr>
              <a:t>、</a:t>
            </a:r>
            <a:r>
              <a:t>B</a:t>
            </a:r>
            <a:r>
              <a:rPr>
                <a:latin typeface="+mj-lt"/>
                <a:ea typeface="+mj-ea"/>
                <a:cs typeface="+mj-cs"/>
                <a:sym typeface="Helvetica"/>
              </a:rPr>
              <a:t>－</a:t>
            </a:r>
            <a:r>
              <a:t>Y</a:t>
            </a:r>
            <a:r>
              <a:rPr>
                <a:latin typeface="+mj-lt"/>
                <a:ea typeface="+mj-ea"/>
                <a:cs typeface="+mj-cs"/>
                <a:sym typeface="Helvetica"/>
              </a:rPr>
              <a:t>，最后发送端将亮度和色差三个信号分别进行编码，用同一信道发送出去。这就是我们常用的</a:t>
            </a:r>
            <a:r>
              <a:t>YUV</a:t>
            </a:r>
            <a:r>
              <a:rPr>
                <a:latin typeface="+mj-lt"/>
                <a:ea typeface="+mj-ea"/>
                <a:cs typeface="+mj-cs"/>
                <a:sym typeface="Helvetica"/>
              </a:rPr>
              <a:t>颜色空间。</a:t>
            </a:r>
          </a:p>
          <a:p>
            <a:pPr defTabSz="914400">
              <a:lnSpc>
                <a:spcPct val="90000"/>
              </a:lnSpc>
              <a:defRPr sz="1200">
                <a:latin typeface="Times New Roman"/>
                <a:ea typeface="Times New Roman"/>
                <a:cs typeface="Times New Roman"/>
                <a:sym typeface="Times New Roman"/>
              </a:defRPr>
            </a:pPr>
            <a:endParaRPr>
              <a:latin typeface="+mj-lt"/>
              <a:ea typeface="+mj-ea"/>
              <a:cs typeface="+mj-cs"/>
              <a:sym typeface="Helvetica"/>
            </a:endParaRPr>
          </a:p>
          <a:p>
            <a:pPr defTabSz="914400">
              <a:lnSpc>
                <a:spcPct val="90000"/>
              </a:lnSpc>
              <a:defRPr sz="1200">
                <a:latin typeface="Times New Roman"/>
                <a:ea typeface="Times New Roman"/>
                <a:cs typeface="Times New Roman"/>
                <a:sym typeface="Times New Roman"/>
              </a:defRPr>
            </a:pPr>
            <a:r>
              <a:rPr>
                <a:latin typeface="+mj-lt"/>
                <a:ea typeface="+mj-ea"/>
                <a:cs typeface="+mj-cs"/>
                <a:sym typeface="Helvetica"/>
              </a:rPr>
              <a:t>采用</a:t>
            </a:r>
            <a:r>
              <a:t>YUV</a:t>
            </a:r>
            <a:r>
              <a:rPr>
                <a:latin typeface="+mj-lt"/>
                <a:ea typeface="+mj-ea"/>
                <a:cs typeface="+mj-cs"/>
                <a:sym typeface="Helvetica"/>
              </a:rPr>
              <a:t>颜色空间的重要性是它的亮度信号</a:t>
            </a:r>
            <a:r>
              <a:t>Y</a:t>
            </a:r>
            <a:r>
              <a:rPr>
                <a:latin typeface="+mj-lt"/>
                <a:ea typeface="+mj-ea"/>
                <a:cs typeface="+mj-cs"/>
                <a:sym typeface="Helvetica"/>
              </a:rPr>
              <a:t>和色度信号</a:t>
            </a:r>
            <a:r>
              <a:t>U</a:t>
            </a:r>
            <a:r>
              <a:rPr>
                <a:latin typeface="+mj-lt"/>
                <a:ea typeface="+mj-ea"/>
                <a:cs typeface="+mj-cs"/>
                <a:sym typeface="Helvetica"/>
              </a:rPr>
              <a:t>、</a:t>
            </a:r>
            <a:r>
              <a:t>V</a:t>
            </a:r>
            <a:r>
              <a:rPr>
                <a:latin typeface="+mj-lt"/>
                <a:ea typeface="+mj-ea"/>
                <a:cs typeface="+mj-cs"/>
                <a:sym typeface="Helvetica"/>
              </a:rPr>
              <a:t>是分离的。如果只有</a:t>
            </a:r>
            <a:r>
              <a:t>Y</a:t>
            </a:r>
            <a:r>
              <a:rPr>
                <a:latin typeface="+mj-lt"/>
                <a:ea typeface="+mj-ea"/>
                <a:cs typeface="+mj-cs"/>
                <a:sym typeface="Helvetica"/>
              </a:rPr>
              <a:t>信号分量而没有</a:t>
            </a:r>
            <a:r>
              <a:t>U</a:t>
            </a:r>
            <a:r>
              <a:rPr>
                <a:latin typeface="+mj-lt"/>
                <a:ea typeface="+mj-ea"/>
                <a:cs typeface="+mj-cs"/>
                <a:sym typeface="Helvetica"/>
              </a:rPr>
              <a:t>、</a:t>
            </a:r>
            <a:r>
              <a:t>V</a:t>
            </a:r>
            <a:r>
              <a:rPr>
                <a:latin typeface="+mj-lt"/>
                <a:ea typeface="+mj-ea"/>
                <a:cs typeface="+mj-cs"/>
                <a:sym typeface="Helvetica"/>
              </a:rPr>
              <a:t>分量，那么这样表示的图就是黑白灰度图。彩色电视采用</a:t>
            </a:r>
            <a:r>
              <a:t>YUV</a:t>
            </a:r>
            <a:r>
              <a:rPr>
                <a:latin typeface="+mj-lt"/>
                <a:ea typeface="+mj-ea"/>
                <a:cs typeface="+mj-cs"/>
                <a:sym typeface="Helvetica"/>
              </a:rPr>
              <a:t>空间正是为了用亮度信号</a:t>
            </a:r>
            <a:r>
              <a:t>Y</a:t>
            </a:r>
            <a:r>
              <a:rPr>
                <a:latin typeface="+mj-lt"/>
                <a:ea typeface="+mj-ea"/>
                <a:cs typeface="+mj-cs"/>
                <a:sym typeface="Helvetica"/>
              </a:rPr>
              <a:t>解决彩色电视机与黑白电视机的兼容问题，使黑白电视机也能接收彩色信号。</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根据美国国家电视制式委员会，</a:t>
            </a:r>
            <a:r>
              <a:t>NTSC</a:t>
            </a:r>
            <a:r>
              <a:rPr>
                <a:latin typeface="+mj-lt"/>
                <a:ea typeface="+mj-ea"/>
                <a:cs typeface="+mj-cs"/>
                <a:sym typeface="Helvetica"/>
              </a:rPr>
              <a:t>制式的标准，当白光的亮度用</a:t>
            </a:r>
            <a:r>
              <a:t>Y</a:t>
            </a:r>
            <a:r>
              <a:rPr>
                <a:latin typeface="+mj-lt"/>
                <a:ea typeface="+mj-ea"/>
                <a:cs typeface="+mj-cs"/>
                <a:sym typeface="Helvetica"/>
              </a:rPr>
              <a:t>来表示时，它和红、绿、蓝三色光的关系可用如下式的方程描述：</a:t>
            </a:r>
          </a:p>
        </p:txBody>
      </p:sp>
    </p:spTree>
    <p:extLst>
      <p:ext uri="{BB962C8B-B14F-4D97-AF65-F5344CB8AC3E}">
        <p14:creationId xmlns:p14="http://schemas.microsoft.com/office/powerpoint/2010/main" val="1208476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最后一条：</a:t>
            </a:r>
          </a:p>
          <a:p>
            <a:pPr defTabSz="914400">
              <a:defRPr sz="1200">
                <a:latin typeface="Calibri"/>
                <a:ea typeface="Calibri"/>
                <a:cs typeface="Calibri"/>
                <a:sym typeface="Calibri"/>
              </a:defRPr>
            </a:pPr>
            <a:r>
              <a:rPr>
                <a:latin typeface="+mj-lt"/>
                <a:ea typeface="+mj-ea"/>
                <a:cs typeface="+mj-cs"/>
                <a:sym typeface="Helvetica"/>
              </a:rPr>
              <a:t>对图像高频区域和低频区域区别对待。想想计算机体系结构中的哈弗曼编码，低频部分放在树的顶端，高频部分放在树的低端</a:t>
            </a:r>
          </a:p>
        </p:txBody>
      </p:sp>
    </p:spTree>
    <p:extLst>
      <p:ext uri="{BB962C8B-B14F-4D97-AF65-F5344CB8AC3E}">
        <p14:creationId xmlns:p14="http://schemas.microsoft.com/office/powerpoint/2010/main" val="133649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pPr defTabSz="914400">
              <a:defRPr sz="2400">
                <a:latin typeface="Calibri"/>
                <a:ea typeface="Calibri"/>
                <a:cs typeface="Calibri"/>
                <a:sym typeface="Calibri"/>
              </a:defRPr>
            </a:pPr>
            <a:r>
              <a:rPr>
                <a:latin typeface="+mj-lt"/>
                <a:ea typeface="+mj-ea"/>
                <a:cs typeface="+mj-cs"/>
                <a:sym typeface="Helvetica"/>
              </a:rPr>
              <a:t>压缩策略：根据压缩比要求，从高频到低频逐步削减信息</a:t>
            </a:r>
          </a:p>
          <a:p>
            <a:pPr defTabSz="914400">
              <a:defRPr sz="2400">
                <a:latin typeface="Calibri"/>
                <a:ea typeface="Calibri"/>
                <a:cs typeface="Calibri"/>
                <a:sym typeface="Calibri"/>
              </a:defRPr>
            </a:pPr>
            <a:r>
              <a:rPr>
                <a:latin typeface="+mj-lt"/>
                <a:ea typeface="+mj-ea"/>
                <a:cs typeface="+mj-cs"/>
                <a:sym typeface="Helvetica"/>
              </a:rPr>
              <a:t>好处</a:t>
            </a:r>
          </a:p>
          <a:p>
            <a:pPr lvl="1" indent="457200" defTabSz="914400">
              <a:defRPr sz="2400">
                <a:latin typeface="Calibri"/>
                <a:ea typeface="Calibri"/>
                <a:cs typeface="Calibri"/>
                <a:sym typeface="Calibri"/>
              </a:defRPr>
            </a:pPr>
            <a:r>
              <a:rPr>
                <a:latin typeface="+mj-lt"/>
                <a:ea typeface="+mj-ea"/>
                <a:cs typeface="+mj-cs"/>
                <a:sym typeface="Helvetica"/>
              </a:rPr>
              <a:t>高频信息占用存储空间大，减少高频信息更容易获得高压缩比；</a:t>
            </a:r>
          </a:p>
          <a:p>
            <a:pPr lvl="1" indent="457200" defTabSz="914400">
              <a:defRPr sz="2400">
                <a:latin typeface="Calibri"/>
                <a:ea typeface="Calibri"/>
                <a:cs typeface="Calibri"/>
                <a:sym typeface="Calibri"/>
              </a:defRPr>
            </a:pPr>
            <a:r>
              <a:rPr>
                <a:latin typeface="+mj-lt"/>
                <a:ea typeface="+mj-ea"/>
                <a:cs typeface="+mj-cs"/>
                <a:sym typeface="Helvetica"/>
              </a:rPr>
              <a:t>低频信息可以保留物体的基本轮廓和色彩分布，最大限度维持图像质量。</a:t>
            </a:r>
          </a:p>
          <a:p>
            <a:pPr lvl="1" indent="457200" defTabSz="914400">
              <a:defRPr sz="2400">
                <a:latin typeface="Calibri"/>
                <a:ea typeface="Calibri"/>
                <a:cs typeface="Calibri"/>
                <a:sym typeface="Calibri"/>
              </a:defRPr>
            </a:pPr>
            <a:r>
              <a:rPr>
                <a:latin typeface="+mj-lt"/>
                <a:ea typeface="+mj-ea"/>
                <a:cs typeface="+mj-cs"/>
                <a:sym typeface="Helvetica"/>
              </a:rPr>
              <a:t>适合用于互联网</a:t>
            </a:r>
          </a:p>
        </p:txBody>
      </p:sp>
    </p:spTree>
    <p:extLst>
      <p:ext uri="{BB962C8B-B14F-4D97-AF65-F5344CB8AC3E}">
        <p14:creationId xmlns:p14="http://schemas.microsoft.com/office/powerpoint/2010/main" val="3669298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t>JPEG</a:t>
            </a:r>
            <a:r>
              <a:rPr>
                <a:latin typeface="+mj-lt"/>
                <a:ea typeface="+mj-ea"/>
                <a:cs typeface="+mj-cs"/>
                <a:sym typeface="Helvetica"/>
              </a:rPr>
              <a:t>文件是由一系列的</a:t>
            </a:r>
            <a:r>
              <a:t>segment</a:t>
            </a:r>
            <a:r>
              <a:rPr>
                <a:latin typeface="+mj-lt"/>
                <a:ea typeface="+mj-ea"/>
                <a:cs typeface="+mj-cs"/>
                <a:sym typeface="Helvetica"/>
              </a:rPr>
              <a:t>组成的，每个</a:t>
            </a:r>
            <a:r>
              <a:t>segment</a:t>
            </a:r>
            <a:r>
              <a:rPr>
                <a:latin typeface="+mj-lt"/>
                <a:ea typeface="+mj-ea"/>
                <a:cs typeface="+mj-cs"/>
                <a:sym typeface="Helvetica"/>
              </a:rPr>
              <a:t>从一个标记（</a:t>
            </a:r>
            <a:r>
              <a:t>Marker</a:t>
            </a:r>
            <a:r>
              <a:rPr>
                <a:latin typeface="+mj-lt"/>
                <a:ea typeface="+mj-ea"/>
                <a:cs typeface="+mj-cs"/>
                <a:sym typeface="Helvetica"/>
              </a:rPr>
              <a:t>）开始。</a:t>
            </a:r>
          </a:p>
          <a:p>
            <a:pPr defTabSz="914400">
              <a:defRPr sz="1200">
                <a:latin typeface="Calibri"/>
                <a:ea typeface="Calibri"/>
                <a:cs typeface="Calibri"/>
                <a:sym typeface="Calibri"/>
              </a:defRPr>
            </a:pPr>
            <a:r>
              <a:rPr>
                <a:latin typeface="+mj-lt"/>
                <a:ea typeface="+mj-ea"/>
                <a:cs typeface="+mj-cs"/>
                <a:sym typeface="Helvetica"/>
              </a:rPr>
              <a:t>标记目的：用以区分和识别图像数据及其相关信息 </a:t>
            </a:r>
          </a:p>
          <a:p>
            <a:pPr defTabSz="914400">
              <a:defRPr sz="1200">
                <a:latin typeface="Calibri"/>
                <a:ea typeface="Calibri"/>
                <a:cs typeface="Calibri"/>
                <a:sym typeface="Calibri"/>
              </a:defRPr>
            </a:pPr>
            <a:r>
              <a:rPr>
                <a:latin typeface="+mj-lt"/>
                <a:ea typeface="+mj-ea"/>
                <a:cs typeface="+mj-cs"/>
                <a:sym typeface="Helvetica"/>
              </a:rPr>
              <a:t>标记规范：每个标记都是由</a:t>
            </a:r>
            <a:r>
              <a:t>2</a:t>
            </a:r>
            <a:r>
              <a:rPr>
                <a:latin typeface="+mj-lt"/>
                <a:ea typeface="+mj-ea"/>
                <a:cs typeface="+mj-cs"/>
                <a:sym typeface="Helvetica"/>
              </a:rPr>
              <a:t>个字节组成，其前一个字节是固定值</a:t>
            </a:r>
            <a:r>
              <a:t>0xFF </a:t>
            </a:r>
          </a:p>
        </p:txBody>
      </p:sp>
    </p:spTree>
    <p:extLst>
      <p:ext uri="{BB962C8B-B14F-4D97-AF65-F5344CB8AC3E}">
        <p14:creationId xmlns:p14="http://schemas.microsoft.com/office/powerpoint/2010/main" val="141333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人眼对于一个相对较大范围的区域，辨别色彩细微差异能力比较强（低频），但对于高频区域，却表现一般。受此启发，人们可以对高频部分进行量化，也就是说，把频域上的每个分量，除以针对该分量的常数，然后四舍五入取整，这样一般会把高频分量变为</a:t>
            </a:r>
            <a:r>
              <a:t>0</a:t>
            </a:r>
            <a:r>
              <a:rPr>
                <a:latin typeface="+mj-lt"/>
                <a:ea typeface="+mj-ea"/>
                <a:cs typeface="+mj-cs"/>
                <a:sym typeface="Helvetica"/>
              </a:rPr>
              <a:t>。但这样操作就要求针对每一个分量设置一个常数值，所以就最终形成了</a:t>
            </a:r>
            <a:r>
              <a:rPr b="1">
                <a:solidFill>
                  <a:srgbClr val="FF2600"/>
                </a:solidFill>
                <a:latin typeface="+mj-lt"/>
                <a:ea typeface="+mj-ea"/>
                <a:cs typeface="+mj-cs"/>
                <a:sym typeface="Helvetica"/>
              </a:rPr>
              <a:t>量化表</a:t>
            </a:r>
            <a:r>
              <a:rPr>
                <a:latin typeface="+mj-lt"/>
                <a:ea typeface="+mj-ea"/>
                <a:cs typeface="+mj-cs"/>
                <a:sym typeface="Helvetica"/>
              </a:rPr>
              <a:t>。</a:t>
            </a:r>
          </a:p>
        </p:txBody>
      </p:sp>
    </p:spTree>
    <p:extLst>
      <p:ext uri="{BB962C8B-B14F-4D97-AF65-F5344CB8AC3E}">
        <p14:creationId xmlns:p14="http://schemas.microsoft.com/office/powerpoint/2010/main" val="3780706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Times New Roman"/>
                <a:ea typeface="Times New Roman"/>
                <a:cs typeface="Times New Roman"/>
                <a:sym typeface="Times New Roman"/>
              </a:defRPr>
            </a:pPr>
            <a:r>
              <a:rPr>
                <a:latin typeface="+mj-lt"/>
                <a:ea typeface="+mj-ea"/>
                <a:cs typeface="+mj-cs"/>
                <a:sym typeface="Helvetica"/>
              </a:rPr>
              <a:t>帧图像开始</a:t>
            </a:r>
          </a:p>
        </p:txBody>
      </p:sp>
    </p:spTree>
    <p:extLst>
      <p:ext uri="{BB962C8B-B14F-4D97-AF65-F5344CB8AC3E}">
        <p14:creationId xmlns:p14="http://schemas.microsoft.com/office/powerpoint/2010/main" val="1755978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noRot="1" noChangeAspect="1"/>
          </p:cNvSpPr>
          <p:nvPr>
            <p:ph type="sldImg"/>
          </p:nvPr>
        </p:nvSpPr>
        <p:spPr>
          <a:prstGeom prst="rect">
            <a:avLst/>
          </a:prstGeom>
        </p:spPr>
        <p:txBody>
          <a:bodyPr/>
          <a:lstStyle/>
          <a:p>
            <a:endParaRPr/>
          </a:p>
        </p:txBody>
      </p:sp>
      <p:sp>
        <p:nvSpPr>
          <p:cNvPr id="448" name="Shape 448"/>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一个或多个</a:t>
            </a:r>
            <a:r>
              <a:t>Huffmann</a:t>
            </a:r>
            <a:r>
              <a:rPr>
                <a:latin typeface="+mj-lt"/>
                <a:ea typeface="+mj-ea"/>
                <a:cs typeface="+mj-cs"/>
                <a:sym typeface="Helvetica"/>
              </a:rPr>
              <a:t>表</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霍夫曼表的长度</a:t>
            </a:r>
            <a:r>
              <a:t>(Huffman table length)</a:t>
            </a:r>
          </a:p>
          <a:p>
            <a:pPr defTabSz="914400">
              <a:defRPr sz="1200">
                <a:latin typeface="Calibri"/>
                <a:ea typeface="Calibri"/>
                <a:cs typeface="Calibri"/>
                <a:sym typeface="Calibri"/>
              </a:defRPr>
            </a:pPr>
            <a:r>
              <a:t>	</a:t>
            </a:r>
            <a:r>
              <a:rPr>
                <a:latin typeface="+mj-lt"/>
                <a:ea typeface="+mj-ea"/>
                <a:cs typeface="+mj-cs"/>
                <a:sym typeface="Helvetica"/>
              </a:rPr>
              <a:t>类型、</a:t>
            </a:r>
            <a:r>
              <a:t>AC</a:t>
            </a:r>
            <a:r>
              <a:rPr>
                <a:latin typeface="+mj-lt"/>
                <a:ea typeface="+mj-ea"/>
                <a:cs typeface="+mj-cs"/>
                <a:sym typeface="Helvetica"/>
              </a:rPr>
              <a:t>或者</a:t>
            </a:r>
            <a:r>
              <a:t>DC(Type, AC or DC)</a:t>
            </a:r>
          </a:p>
          <a:p>
            <a:pPr defTabSz="914400">
              <a:defRPr sz="1200">
                <a:latin typeface="Calibri"/>
                <a:ea typeface="Calibri"/>
                <a:cs typeface="Calibri"/>
                <a:sym typeface="Calibri"/>
              </a:defRPr>
            </a:pPr>
            <a:r>
              <a:t>	</a:t>
            </a:r>
            <a:r>
              <a:rPr>
                <a:latin typeface="+mj-lt"/>
                <a:ea typeface="+mj-ea"/>
                <a:cs typeface="+mj-cs"/>
                <a:sym typeface="Helvetica"/>
              </a:rPr>
              <a:t>索引</a:t>
            </a:r>
            <a:r>
              <a:t>(Index)</a:t>
            </a:r>
          </a:p>
          <a:p>
            <a:pPr defTabSz="914400">
              <a:defRPr sz="1200">
                <a:latin typeface="Calibri"/>
                <a:ea typeface="Calibri"/>
                <a:cs typeface="Calibri"/>
                <a:sym typeface="Calibri"/>
              </a:defRPr>
            </a:pPr>
            <a:r>
              <a:t>	</a:t>
            </a:r>
            <a:r>
              <a:rPr>
                <a:latin typeface="+mj-lt"/>
                <a:ea typeface="+mj-ea"/>
                <a:cs typeface="+mj-cs"/>
                <a:sym typeface="Helvetica"/>
              </a:rPr>
              <a:t>位表</a:t>
            </a:r>
            <a:r>
              <a:t>(bits table)</a:t>
            </a:r>
          </a:p>
          <a:p>
            <a:pPr defTabSz="914400">
              <a:defRPr sz="1200">
                <a:latin typeface="Calibri"/>
                <a:ea typeface="Calibri"/>
                <a:cs typeface="Calibri"/>
                <a:sym typeface="Calibri"/>
              </a:defRPr>
            </a:pPr>
            <a:r>
              <a:t>	</a:t>
            </a:r>
            <a:r>
              <a:rPr>
                <a:latin typeface="+mj-lt"/>
                <a:ea typeface="+mj-ea"/>
                <a:cs typeface="+mj-cs"/>
                <a:sym typeface="Helvetica"/>
              </a:rPr>
              <a:t>值表</a:t>
            </a:r>
            <a:r>
              <a:t>(value table)</a:t>
            </a:r>
          </a:p>
        </p:txBody>
      </p:sp>
    </p:spTree>
    <p:extLst>
      <p:ext uri="{BB962C8B-B14F-4D97-AF65-F5344CB8AC3E}">
        <p14:creationId xmlns:p14="http://schemas.microsoft.com/office/powerpoint/2010/main" val="1359676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pPr defTabSz="914400">
              <a:lnSpc>
                <a:spcPct val="90000"/>
              </a:lnSpc>
              <a:defRPr sz="1200">
                <a:latin typeface="Times New Roman"/>
                <a:ea typeface="Times New Roman"/>
                <a:cs typeface="Times New Roman"/>
                <a:sym typeface="Times New Roman"/>
              </a:defRPr>
            </a:pPr>
            <a:r>
              <a:t>(7) </a:t>
            </a:r>
            <a:r>
              <a:rPr>
                <a:latin typeface="+mj-lt"/>
                <a:ea typeface="+mj-ea"/>
                <a:cs typeface="+mj-cs"/>
                <a:sym typeface="Helvetica"/>
              </a:rPr>
              <a:t>扫描开始</a:t>
            </a:r>
            <a:r>
              <a:rPr>
                <a:latin typeface="Calibri"/>
                <a:ea typeface="Calibri"/>
                <a:cs typeface="Calibri"/>
                <a:sym typeface="Calibri"/>
              </a:rPr>
              <a:t>SOS(Start of Scan) </a:t>
            </a:r>
          </a:p>
          <a:p>
            <a:pPr defTabSz="914400">
              <a:lnSpc>
                <a:spcPct val="90000"/>
              </a:lnSpc>
              <a:defRPr sz="1200">
                <a:latin typeface="Times New Roman"/>
                <a:ea typeface="Times New Roman"/>
                <a:cs typeface="Times New Roman"/>
                <a:sym typeface="Times New Roman"/>
              </a:defRPr>
            </a:pPr>
            <a:r>
              <a:t>	</a:t>
            </a:r>
            <a:r>
              <a:rPr>
                <a:latin typeface="+mj-lt"/>
                <a:ea typeface="+mj-ea"/>
                <a:cs typeface="+mj-cs"/>
                <a:sym typeface="Helvetica"/>
              </a:rPr>
              <a:t>扫描开始长度</a:t>
            </a:r>
            <a:r>
              <a:rPr>
                <a:latin typeface="Calibri"/>
                <a:ea typeface="Calibri"/>
                <a:cs typeface="Calibri"/>
                <a:sym typeface="Calibri"/>
              </a:rPr>
              <a:t>(start of scan length)</a:t>
            </a:r>
          </a:p>
          <a:p>
            <a:pPr defTabSz="914400">
              <a:lnSpc>
                <a:spcPct val="90000"/>
              </a:lnSpc>
              <a:defRPr sz="1200">
                <a:latin typeface="Times New Roman"/>
                <a:ea typeface="Times New Roman"/>
                <a:cs typeface="Times New Roman"/>
                <a:sym typeface="Times New Roman"/>
              </a:defRPr>
            </a:pPr>
            <a:r>
              <a:t>	</a:t>
            </a:r>
            <a:r>
              <a:rPr>
                <a:latin typeface="+mj-lt"/>
                <a:ea typeface="+mj-ea"/>
                <a:cs typeface="+mj-cs"/>
                <a:sym typeface="Helvetica"/>
              </a:rPr>
              <a:t>颜色分量数</a:t>
            </a:r>
            <a:r>
              <a:rPr>
                <a:latin typeface="Calibri"/>
                <a:ea typeface="Calibri"/>
                <a:cs typeface="Calibri"/>
                <a:sym typeface="Calibri"/>
              </a:rPr>
              <a:t>(number of color components)</a:t>
            </a:r>
          </a:p>
          <a:p>
            <a:pPr defTabSz="914400">
              <a:lnSpc>
                <a:spcPct val="90000"/>
              </a:lnSpc>
              <a:defRPr sz="1200">
                <a:latin typeface="Times New Roman"/>
                <a:ea typeface="Times New Roman"/>
                <a:cs typeface="Times New Roman"/>
                <a:sym typeface="Times New Roman"/>
              </a:defRPr>
            </a:pPr>
            <a:r>
              <a:t>	</a:t>
            </a:r>
            <a:r>
              <a:rPr>
                <a:latin typeface="+mj-lt"/>
                <a:ea typeface="+mj-ea"/>
                <a:cs typeface="+mj-cs"/>
                <a:sym typeface="Helvetica"/>
              </a:rPr>
              <a:t>每个颜色分量</a:t>
            </a:r>
          </a:p>
          <a:p>
            <a:pPr defTabSz="914400">
              <a:lnSpc>
                <a:spcPct val="90000"/>
              </a:lnSpc>
              <a:defRPr sz="1200">
                <a:latin typeface="Calibri"/>
                <a:ea typeface="Calibri"/>
                <a:cs typeface="Calibri"/>
                <a:sym typeface="Calibri"/>
              </a:defRPr>
            </a:pPr>
            <a:r>
              <a:t>		ID</a:t>
            </a:r>
          </a:p>
          <a:p>
            <a:pPr defTabSz="914400">
              <a:lnSpc>
                <a:spcPct val="90000"/>
              </a:lnSpc>
              <a:defRPr sz="1200">
                <a:latin typeface="Times New Roman"/>
                <a:ea typeface="Times New Roman"/>
                <a:cs typeface="Times New Roman"/>
                <a:sym typeface="Times New Roman"/>
              </a:defRPr>
            </a:pPr>
            <a:r>
              <a:t>		</a:t>
            </a:r>
            <a:r>
              <a:rPr>
                <a:latin typeface="+mj-lt"/>
                <a:ea typeface="+mj-ea"/>
                <a:cs typeface="+mj-cs"/>
                <a:sym typeface="Helvetica"/>
              </a:rPr>
              <a:t>交流系数表号</a:t>
            </a:r>
            <a:r>
              <a:rPr>
                <a:latin typeface="Calibri"/>
                <a:ea typeface="Calibri"/>
                <a:cs typeface="Calibri"/>
                <a:sym typeface="Calibri"/>
              </a:rPr>
              <a:t> (AC table #)</a:t>
            </a:r>
          </a:p>
          <a:p>
            <a:pPr defTabSz="914400">
              <a:lnSpc>
                <a:spcPct val="90000"/>
              </a:lnSpc>
              <a:defRPr sz="1200">
                <a:latin typeface="Times New Roman"/>
                <a:ea typeface="Times New Roman"/>
                <a:cs typeface="Times New Roman"/>
                <a:sym typeface="Times New Roman"/>
              </a:defRPr>
            </a:pPr>
            <a:r>
              <a:t>		</a:t>
            </a:r>
            <a:r>
              <a:rPr>
                <a:latin typeface="+mj-lt"/>
                <a:ea typeface="+mj-ea"/>
                <a:cs typeface="+mj-cs"/>
                <a:sym typeface="Helvetica"/>
              </a:rPr>
              <a:t>直流系数表号</a:t>
            </a:r>
            <a:r>
              <a:rPr>
                <a:latin typeface="Calibri"/>
                <a:ea typeface="Calibri"/>
                <a:cs typeface="Calibri"/>
                <a:sym typeface="Calibri"/>
              </a:rPr>
              <a:t> (DC table #)</a:t>
            </a:r>
          </a:p>
          <a:p>
            <a:pPr defTabSz="914400">
              <a:lnSpc>
                <a:spcPct val="90000"/>
              </a:lnSpc>
              <a:defRPr sz="1200">
                <a:latin typeface="Times New Roman"/>
                <a:ea typeface="Times New Roman"/>
                <a:cs typeface="Times New Roman"/>
                <a:sym typeface="Times New Roman"/>
              </a:defRPr>
            </a:pPr>
            <a:r>
              <a:t>	</a:t>
            </a:r>
            <a:r>
              <a:rPr>
                <a:latin typeface="+mj-lt"/>
                <a:ea typeface="+mj-ea"/>
                <a:cs typeface="+mj-cs"/>
                <a:sym typeface="Helvetica"/>
              </a:rPr>
              <a:t>压缩图像数据</a:t>
            </a:r>
            <a:r>
              <a:rPr>
                <a:latin typeface="Calibri"/>
                <a:ea typeface="Calibri"/>
                <a:cs typeface="Calibri"/>
                <a:sym typeface="Calibri"/>
              </a:rPr>
              <a:t> (Compress image data) </a:t>
            </a:r>
          </a:p>
          <a:p>
            <a:pPr defTabSz="914400">
              <a:lnSpc>
                <a:spcPct val="90000"/>
              </a:lnSpc>
              <a:defRPr sz="1200">
                <a:latin typeface="Calibri"/>
                <a:ea typeface="Calibri"/>
                <a:cs typeface="Calibri"/>
                <a:sym typeface="Calibri"/>
              </a:defRPr>
            </a:pPr>
            <a:r>
              <a:t>(8) </a:t>
            </a:r>
            <a:r>
              <a:rPr>
                <a:latin typeface="+mj-lt"/>
                <a:ea typeface="+mj-ea"/>
                <a:cs typeface="+mj-cs"/>
                <a:sym typeface="Helvetica"/>
              </a:rPr>
              <a:t>图像结束</a:t>
            </a:r>
            <a:r>
              <a:t>EOI(End of Image) </a:t>
            </a:r>
          </a:p>
        </p:txBody>
      </p:sp>
    </p:spTree>
    <p:extLst>
      <p:ext uri="{BB962C8B-B14F-4D97-AF65-F5344CB8AC3E}">
        <p14:creationId xmlns:p14="http://schemas.microsoft.com/office/powerpoint/2010/main" val="2760524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noRot="1" noChangeAspect="1"/>
          </p:cNvSpPr>
          <p:nvPr>
            <p:ph type="sldImg"/>
          </p:nvPr>
        </p:nvSpPr>
        <p:spPr>
          <a:prstGeom prst="rect">
            <a:avLst/>
          </a:prstGeom>
        </p:spPr>
        <p:txBody>
          <a:bodyPr/>
          <a:lstStyle/>
          <a:p>
            <a:endParaRPr/>
          </a:p>
        </p:txBody>
      </p:sp>
      <p:sp>
        <p:nvSpPr>
          <p:cNvPr id="464" name="Shape 464"/>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t>DPCM</a:t>
            </a:r>
            <a:r>
              <a:rPr>
                <a:latin typeface="+mj-lt"/>
                <a:ea typeface="+mj-ea"/>
                <a:cs typeface="+mj-cs"/>
                <a:sym typeface="Helvetica"/>
              </a:rPr>
              <a:t>编码</a:t>
            </a:r>
            <a:r>
              <a:t>,</a:t>
            </a:r>
            <a:r>
              <a:rPr b="1">
                <a:latin typeface="+mj-lt"/>
                <a:ea typeface="+mj-ea"/>
                <a:cs typeface="+mj-cs"/>
                <a:sym typeface="Helvetica"/>
              </a:rPr>
              <a:t> differential pulse-code modulation</a:t>
            </a:r>
            <a:r>
              <a:rPr>
                <a:latin typeface="+mj-lt"/>
                <a:ea typeface="+mj-ea"/>
                <a:cs typeface="+mj-cs"/>
                <a:sym typeface="Helvetica"/>
              </a:rPr>
              <a:t>，是对模拟信号幅度抽样的差值进行量化编码的调制方式。这种方式是用已经过去的抽样值来预测当前的抽样值，对它们的差值进行编码。差值编码可以提高编码频率，这种技术已应用于模拟信号的数字通信之中。</a:t>
            </a:r>
          </a:p>
        </p:txBody>
      </p:sp>
    </p:spTree>
    <p:extLst>
      <p:ext uri="{BB962C8B-B14F-4D97-AF65-F5344CB8AC3E}">
        <p14:creationId xmlns:p14="http://schemas.microsoft.com/office/powerpoint/2010/main" val="3608815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a:ea typeface="Calibri"/>
                <a:cs typeface="Calibri"/>
                <a:sym typeface="Calibri"/>
              </a:defRPr>
            </a:pPr>
            <a:r>
              <a:rPr>
                <a:latin typeface="+mj-lt"/>
                <a:ea typeface="+mj-ea"/>
                <a:cs typeface="+mj-cs"/>
                <a:sym typeface="Helvetica"/>
              </a:rPr>
              <a:t>不适合用于线条画、文字、图标等，其有损压缩会导致这类对象的瑕疵严重</a:t>
            </a:r>
          </a:p>
        </p:txBody>
      </p:sp>
    </p:spTree>
    <p:extLst>
      <p:ext uri="{BB962C8B-B14F-4D97-AF65-F5344CB8AC3E}">
        <p14:creationId xmlns:p14="http://schemas.microsoft.com/office/powerpoint/2010/main" val="417622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pPr defTabSz="914400">
              <a:lnSpc>
                <a:spcPct val="80000"/>
              </a:lnSpc>
              <a:defRPr sz="1500">
                <a:latin typeface="Calibri"/>
                <a:ea typeface="Calibri"/>
                <a:cs typeface="Calibri"/>
                <a:sym typeface="Calibri"/>
              </a:defRPr>
            </a:pPr>
            <a:r>
              <a:t>(1)</a:t>
            </a:r>
            <a:r>
              <a:rPr>
                <a:latin typeface="+mj-lt"/>
                <a:ea typeface="+mj-ea"/>
                <a:cs typeface="+mj-cs"/>
                <a:sym typeface="Helvetica"/>
              </a:rPr>
              <a:t>当使用数码相机拍</a:t>
            </a:r>
            <a:endParaRPr sz="3200"/>
          </a:p>
          <a:p>
            <a:pPr defTabSz="914400">
              <a:lnSpc>
                <a:spcPct val="80000"/>
              </a:lnSpc>
              <a:defRPr sz="1500">
                <a:latin typeface="Calibri"/>
                <a:ea typeface="Calibri"/>
                <a:cs typeface="Calibri"/>
                <a:sym typeface="Calibri"/>
              </a:defRPr>
            </a:pPr>
            <a:r>
              <a:t>(2)</a:t>
            </a:r>
            <a:r>
              <a:rPr>
                <a:latin typeface="+mj-lt"/>
                <a:ea typeface="+mj-ea"/>
                <a:cs typeface="+mj-cs"/>
                <a:sym typeface="Helvetica"/>
              </a:rPr>
              <a:t>当</a:t>
            </a:r>
            <a:r>
              <a:t>CCD</a:t>
            </a:r>
            <a:r>
              <a:rPr>
                <a:latin typeface="+mj-lt"/>
                <a:ea typeface="+mj-ea"/>
                <a:cs typeface="+mj-cs"/>
                <a:sym typeface="Helvetica"/>
              </a:rPr>
              <a:t>曝光后，光电二极管受到光线的激发而释放出电荷，生成感光元件的电信号。摄景物时，景物反射的光线通过数码相机的镜头透射到</a:t>
            </a:r>
            <a:r>
              <a:t>CCD</a:t>
            </a:r>
            <a:r>
              <a:rPr>
                <a:latin typeface="+mj-lt"/>
                <a:ea typeface="+mj-ea"/>
                <a:cs typeface="+mj-cs"/>
                <a:sym typeface="Helvetica"/>
              </a:rPr>
              <a:t>上。</a:t>
            </a:r>
            <a:endParaRPr sz="3200"/>
          </a:p>
          <a:p>
            <a:pPr defTabSz="914400">
              <a:lnSpc>
                <a:spcPct val="80000"/>
              </a:lnSpc>
              <a:defRPr sz="1500">
                <a:latin typeface="Calibri"/>
                <a:ea typeface="Calibri"/>
                <a:cs typeface="Calibri"/>
                <a:sym typeface="Calibri"/>
              </a:defRPr>
            </a:pPr>
            <a:r>
              <a:t>(3) CCD</a:t>
            </a:r>
            <a:r>
              <a:rPr>
                <a:latin typeface="+mj-lt"/>
                <a:ea typeface="+mj-ea"/>
                <a:cs typeface="+mj-cs"/>
                <a:sym typeface="Helvetica"/>
              </a:rPr>
              <a:t>控制芯片利用感光元件中的控制信号线路对发光二极管产生的电流进行控制，由电流传输电路输出，</a:t>
            </a:r>
            <a:r>
              <a:t>CCD</a:t>
            </a:r>
            <a:r>
              <a:rPr>
                <a:latin typeface="+mj-lt"/>
                <a:ea typeface="+mj-ea"/>
                <a:cs typeface="+mj-cs"/>
                <a:sym typeface="Helvetica"/>
              </a:rPr>
              <a:t>会将一次成像产生的电信号收集起来，统一输出到放大器。</a:t>
            </a:r>
            <a:endParaRPr sz="3200"/>
          </a:p>
          <a:p>
            <a:pPr defTabSz="914400">
              <a:lnSpc>
                <a:spcPct val="80000"/>
              </a:lnSpc>
              <a:defRPr sz="1500">
                <a:latin typeface="Calibri"/>
                <a:ea typeface="Calibri"/>
                <a:cs typeface="Calibri"/>
                <a:sym typeface="Calibri"/>
              </a:defRPr>
            </a:pPr>
            <a:r>
              <a:t>(4)</a:t>
            </a:r>
            <a:r>
              <a:rPr>
                <a:latin typeface="+mj-lt"/>
                <a:ea typeface="+mj-ea"/>
                <a:cs typeface="+mj-cs"/>
                <a:sym typeface="Helvetica"/>
              </a:rPr>
              <a:t>经过放大和滤波后的电信号被传送到</a:t>
            </a:r>
            <a:r>
              <a:t>ADC</a:t>
            </a:r>
            <a:r>
              <a:rPr>
                <a:latin typeface="+mj-lt"/>
                <a:ea typeface="+mj-ea"/>
                <a:cs typeface="+mj-cs"/>
                <a:sym typeface="Helvetica"/>
              </a:rPr>
              <a:t>，由</a:t>
            </a:r>
            <a:r>
              <a:t>ADC</a:t>
            </a:r>
            <a:r>
              <a:rPr>
                <a:latin typeface="+mj-lt"/>
                <a:ea typeface="+mj-ea"/>
                <a:cs typeface="+mj-cs"/>
                <a:sym typeface="Helvetica"/>
              </a:rPr>
              <a:t>将电信号（模拟信号）转换为数字信号，数值的大小和电信号的强度与电压的高低成正比，这些数值其实也就是图像的数据。</a:t>
            </a:r>
            <a:endParaRPr sz="3200"/>
          </a:p>
          <a:p>
            <a:pPr defTabSz="914400">
              <a:lnSpc>
                <a:spcPct val="80000"/>
              </a:lnSpc>
              <a:defRPr sz="1500">
                <a:latin typeface="Calibri"/>
                <a:ea typeface="Calibri"/>
                <a:cs typeface="Calibri"/>
                <a:sym typeface="Calibri"/>
              </a:defRPr>
            </a:pPr>
            <a:r>
              <a:t>(5)</a:t>
            </a:r>
            <a:r>
              <a:rPr>
                <a:latin typeface="+mj-lt"/>
                <a:ea typeface="+mj-ea"/>
                <a:cs typeface="+mj-cs"/>
                <a:sym typeface="Helvetica"/>
              </a:rPr>
              <a:t>此时这些图像数据还不能直接生成图像，还要输出到</a:t>
            </a:r>
            <a:r>
              <a:t>DSP</a:t>
            </a:r>
            <a:r>
              <a:rPr>
                <a:latin typeface="+mj-lt"/>
                <a:ea typeface="+mj-ea"/>
                <a:cs typeface="+mj-cs"/>
                <a:sym typeface="Helvetica"/>
              </a:rPr>
              <a:t>（数字信号处理器）中，在</a:t>
            </a:r>
            <a:r>
              <a:t>DSP</a:t>
            </a:r>
            <a:r>
              <a:rPr>
                <a:latin typeface="+mj-lt"/>
                <a:ea typeface="+mj-ea"/>
                <a:cs typeface="+mj-cs"/>
                <a:sym typeface="Helvetica"/>
              </a:rPr>
              <a:t>中，将会对这些图像数据进行色彩校正、白平衡处理，并编码为数码相机所支持的图像格式、分辨率，然后才会被存储为图像文件。</a:t>
            </a:r>
            <a:endParaRPr sz="3200"/>
          </a:p>
          <a:p>
            <a:pPr defTabSz="914400">
              <a:lnSpc>
                <a:spcPct val="80000"/>
              </a:lnSpc>
              <a:defRPr sz="1500">
                <a:latin typeface="Calibri"/>
                <a:ea typeface="Calibri"/>
                <a:cs typeface="Calibri"/>
                <a:sym typeface="Calibri"/>
              </a:defRPr>
            </a:pPr>
            <a:r>
              <a:t>(6)</a:t>
            </a:r>
            <a:r>
              <a:rPr>
                <a:latin typeface="+mj-lt"/>
                <a:ea typeface="+mj-ea"/>
                <a:cs typeface="+mj-cs"/>
                <a:sym typeface="Helvetica"/>
              </a:rPr>
              <a:t>当完成上述步骤后，图像文件就会被保存到存储器上</a:t>
            </a:r>
            <a:r>
              <a:t>,</a:t>
            </a:r>
            <a:r>
              <a:rPr>
                <a:latin typeface="+mj-lt"/>
                <a:ea typeface="+mj-ea"/>
                <a:cs typeface="+mj-cs"/>
                <a:sym typeface="Helvetica"/>
              </a:rPr>
              <a:t>我们就可以欣赏了。</a:t>
            </a:r>
          </a:p>
        </p:txBody>
      </p:sp>
    </p:spTree>
    <p:extLst>
      <p:ext uri="{BB962C8B-B14F-4D97-AF65-F5344CB8AC3E}">
        <p14:creationId xmlns:p14="http://schemas.microsoft.com/office/powerpoint/2010/main" val="3099185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prstGeom prst="rect">
            <a:avLst/>
          </a:prstGeom>
        </p:spPr>
        <p:txBody>
          <a:bodyPr/>
          <a:lstStyle/>
          <a:p>
            <a:endParaRPr/>
          </a:p>
        </p:txBody>
      </p:sp>
      <p:sp>
        <p:nvSpPr>
          <p:cNvPr id="508" name="Shape 508"/>
          <p:cNvSpPr>
            <a:spLocks noGrp="1"/>
          </p:cNvSpPr>
          <p:nvPr>
            <p:ph type="body" sz="quarter" idx="1"/>
          </p:nvPr>
        </p:nvSpPr>
        <p:spPr>
          <a:prstGeom prst="rect">
            <a:avLst/>
          </a:prstGeom>
        </p:spPr>
        <p:txBody>
          <a:bodyPr/>
          <a:lstStyle/>
          <a:p>
            <a:pPr defTabSz="914400">
              <a:lnSpc>
                <a:spcPct val="90000"/>
              </a:lnSpc>
              <a:defRPr sz="1200">
                <a:latin typeface="Calibri"/>
                <a:ea typeface="Calibri"/>
                <a:cs typeface="Calibri"/>
                <a:sym typeface="Calibri"/>
              </a:defRPr>
            </a:pPr>
            <a:r>
              <a:t>TIFF</a:t>
            </a:r>
            <a:r>
              <a:rPr>
                <a:latin typeface="+mj-lt"/>
                <a:ea typeface="+mj-ea"/>
                <a:cs typeface="+mj-cs"/>
                <a:sym typeface="Helvetica"/>
              </a:rPr>
              <a:t>是</a:t>
            </a:r>
            <a:r>
              <a:t>Tagged Image File Format</a:t>
            </a:r>
            <a:r>
              <a:rPr>
                <a:latin typeface="+mj-lt"/>
                <a:ea typeface="+mj-ea"/>
                <a:cs typeface="+mj-cs"/>
                <a:sym typeface="Helvetica"/>
              </a:rPr>
              <a:t>的缩写，是一个广为应用的光栅图像文件格式，它的来源有：</a:t>
            </a:r>
          </a:p>
          <a:p>
            <a:pPr defTabSz="914400">
              <a:lnSpc>
                <a:spcPct val="90000"/>
              </a:lnSpc>
              <a:defRPr sz="1200">
                <a:latin typeface="Calibri"/>
                <a:ea typeface="Calibri"/>
                <a:cs typeface="Calibri"/>
                <a:sym typeface="Calibri"/>
              </a:defRPr>
            </a:pPr>
            <a:r>
              <a:rPr>
                <a:latin typeface="+mj-lt"/>
                <a:ea typeface="+mj-ea"/>
                <a:cs typeface="+mj-cs"/>
                <a:sym typeface="Helvetica"/>
              </a:rPr>
              <a:t>扫描仪</a:t>
            </a:r>
          </a:p>
          <a:p>
            <a:pPr defTabSz="914400">
              <a:lnSpc>
                <a:spcPct val="90000"/>
              </a:lnSpc>
              <a:defRPr sz="1200">
                <a:latin typeface="Calibri"/>
                <a:ea typeface="Calibri"/>
                <a:cs typeface="Calibri"/>
                <a:sym typeface="Calibri"/>
              </a:defRPr>
            </a:pPr>
            <a:r>
              <a:t>CAD</a:t>
            </a:r>
            <a:r>
              <a:rPr>
                <a:latin typeface="+mj-lt"/>
                <a:ea typeface="+mj-ea"/>
                <a:cs typeface="+mj-cs"/>
                <a:sym typeface="Helvetica"/>
              </a:rPr>
              <a:t>系统</a:t>
            </a:r>
          </a:p>
          <a:p>
            <a:pPr defTabSz="914400">
              <a:lnSpc>
                <a:spcPct val="90000"/>
              </a:lnSpc>
              <a:defRPr sz="1200">
                <a:latin typeface="Calibri"/>
                <a:ea typeface="Calibri"/>
                <a:cs typeface="Calibri"/>
                <a:sym typeface="Calibri"/>
              </a:defRPr>
            </a:pPr>
            <a:r>
              <a:rPr>
                <a:latin typeface="+mj-lt"/>
                <a:ea typeface="+mj-ea"/>
                <a:cs typeface="+mj-cs"/>
                <a:sym typeface="Helvetica"/>
              </a:rPr>
              <a:t>地理信息</a:t>
            </a:r>
          </a:p>
          <a:p>
            <a:pPr defTabSz="914400">
              <a:lnSpc>
                <a:spcPct val="90000"/>
              </a:lnSpc>
              <a:defRPr sz="1200">
                <a:latin typeface="Calibri"/>
                <a:ea typeface="Calibri"/>
                <a:cs typeface="Calibri"/>
                <a:sym typeface="Calibri"/>
              </a:defRPr>
            </a:pPr>
            <a:r>
              <a:t>…</a:t>
            </a:r>
          </a:p>
          <a:p>
            <a:pPr defTabSz="914400">
              <a:defRPr sz="1200">
                <a:latin typeface="Calibri"/>
                <a:ea typeface="Calibri"/>
                <a:cs typeface="Calibri"/>
                <a:sym typeface="Calibri"/>
              </a:defRPr>
            </a:pPr>
            <a:endParaRPr/>
          </a:p>
          <a:p>
            <a:pPr defTabSz="914400">
              <a:defRPr sz="1200">
                <a:latin typeface="+mj-lt"/>
                <a:ea typeface="+mj-ea"/>
                <a:cs typeface="+mj-cs"/>
                <a:sym typeface="Helvetica"/>
              </a:defRPr>
            </a:pPr>
            <a:r>
              <a:t>1986年发表最早的版本V1、V2</a:t>
            </a:r>
          </a:p>
          <a:p>
            <a:pPr defTabSz="914400">
              <a:defRPr sz="1200">
                <a:latin typeface="+mj-lt"/>
                <a:ea typeface="+mj-ea"/>
                <a:cs typeface="+mj-cs"/>
                <a:sym typeface="Helvetica"/>
              </a:defRPr>
            </a:pPr>
            <a:r>
              <a:t>1989年发表版本V5.0</a:t>
            </a:r>
          </a:p>
          <a:p>
            <a:pPr defTabSz="914400">
              <a:defRPr sz="1200">
                <a:latin typeface="+mj-lt"/>
                <a:ea typeface="+mj-ea"/>
                <a:cs typeface="+mj-cs"/>
                <a:sym typeface="Helvetica"/>
              </a:defRPr>
            </a:pPr>
            <a:r>
              <a:t>1992年，V6.0</a:t>
            </a:r>
          </a:p>
          <a:p>
            <a:pPr defTabSz="914400">
              <a:defRPr sz="1200">
                <a:latin typeface="+mj-lt"/>
                <a:ea typeface="+mj-ea"/>
                <a:cs typeface="+mj-cs"/>
                <a:sym typeface="Helvetica"/>
              </a:defRPr>
            </a:pPr>
            <a:r>
              <a:t>TIFF是一个非常稳定的文件格式，有很长的应用历史</a:t>
            </a:r>
          </a:p>
          <a:p>
            <a:pPr defTabSz="914400">
              <a:defRPr sz="1200">
                <a:latin typeface="+mj-lt"/>
                <a:ea typeface="+mj-ea"/>
                <a:cs typeface="+mj-cs"/>
                <a:sym typeface="Helvetica"/>
              </a:defRPr>
            </a:pPr>
            <a:r>
              <a:t>有公共的软件库来读写TIFF格式的图像（支持各种操作系统）</a:t>
            </a:r>
          </a:p>
        </p:txBody>
      </p:sp>
    </p:spTree>
    <p:extLst>
      <p:ext uri="{BB962C8B-B14F-4D97-AF65-F5344CB8AC3E}">
        <p14:creationId xmlns:p14="http://schemas.microsoft.com/office/powerpoint/2010/main" val="3782395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pPr defTabSz="914400">
              <a:lnSpc>
                <a:spcPct val="90000"/>
              </a:lnSpc>
              <a:defRPr sz="1200">
                <a:latin typeface="+mj-lt"/>
                <a:ea typeface="+mj-ea"/>
                <a:cs typeface="+mj-cs"/>
                <a:sym typeface="Helvetica"/>
              </a:defRPr>
            </a:pPr>
            <a:r>
              <a:t>支持从高端到低端的设备</a:t>
            </a:r>
          </a:p>
          <a:p>
            <a:pPr defTabSz="914400">
              <a:lnSpc>
                <a:spcPct val="90000"/>
              </a:lnSpc>
              <a:defRPr sz="1200">
                <a:latin typeface="+mj-lt"/>
                <a:ea typeface="+mj-ea"/>
                <a:cs typeface="+mj-cs"/>
                <a:sym typeface="Helvetica"/>
              </a:defRPr>
            </a:pPr>
            <a:r>
              <a:t>可扩展性强，支持公共和私用的标记结构</a:t>
            </a:r>
          </a:p>
          <a:p>
            <a:pPr defTabSz="914400">
              <a:lnSpc>
                <a:spcPct val="90000"/>
              </a:lnSpc>
              <a:defRPr sz="1200">
                <a:latin typeface="+mj-lt"/>
                <a:ea typeface="+mj-ea"/>
                <a:cs typeface="+mj-cs"/>
                <a:sym typeface="Helvetica"/>
              </a:defRPr>
            </a:pPr>
            <a:r>
              <a:t>支持各种压缩格式</a:t>
            </a:r>
          </a:p>
          <a:p>
            <a:pPr defTabSz="914400">
              <a:lnSpc>
                <a:spcPct val="90000"/>
              </a:lnSpc>
              <a:defRPr sz="1200">
                <a:latin typeface="+mj-lt"/>
                <a:ea typeface="+mj-ea"/>
                <a:cs typeface="+mj-cs"/>
                <a:sym typeface="Helvetica"/>
              </a:defRPr>
            </a:pPr>
            <a:r>
              <a:t>有公共软件库支持</a:t>
            </a:r>
          </a:p>
          <a:p>
            <a:pPr defTabSz="914400">
              <a:lnSpc>
                <a:spcPct val="90000"/>
              </a:lnSpc>
              <a:buSzPct val="100000"/>
              <a:buChar char="❖"/>
              <a:defRPr sz="1200">
                <a:latin typeface="+mj-lt"/>
                <a:ea typeface="+mj-ea"/>
                <a:cs typeface="+mj-cs"/>
                <a:sym typeface="Helvetica"/>
              </a:defRPr>
            </a:pPr>
            <a:r>
              <a:t>二值图</a:t>
            </a:r>
          </a:p>
          <a:p>
            <a:pPr defTabSz="914400">
              <a:lnSpc>
                <a:spcPct val="90000"/>
              </a:lnSpc>
              <a:buSzPct val="100000"/>
              <a:buChar char="❖"/>
              <a:defRPr sz="1200">
                <a:latin typeface="+mj-lt"/>
                <a:ea typeface="+mj-ea"/>
                <a:cs typeface="+mj-cs"/>
                <a:sym typeface="Helvetica"/>
              </a:defRPr>
            </a:pPr>
            <a:r>
              <a:t>灰度图</a:t>
            </a:r>
          </a:p>
          <a:p>
            <a:pPr defTabSz="914400">
              <a:lnSpc>
                <a:spcPct val="90000"/>
              </a:lnSpc>
              <a:buSzPct val="100000"/>
              <a:buChar char="❖"/>
              <a:defRPr sz="1200">
                <a:latin typeface="+mj-lt"/>
                <a:ea typeface="+mj-ea"/>
                <a:cs typeface="+mj-cs"/>
                <a:sym typeface="Helvetica"/>
              </a:defRPr>
            </a:pPr>
            <a:r>
              <a:t>调色板</a:t>
            </a:r>
          </a:p>
          <a:p>
            <a:pPr defTabSz="914400">
              <a:lnSpc>
                <a:spcPct val="90000"/>
              </a:lnSpc>
              <a:buSzPct val="100000"/>
              <a:buChar char="❖"/>
              <a:defRPr sz="1200">
                <a:latin typeface="+mj-lt"/>
                <a:ea typeface="+mj-ea"/>
                <a:cs typeface="+mj-cs"/>
                <a:sym typeface="Helvetica"/>
              </a:defRPr>
            </a:pPr>
            <a:r>
              <a:t>真彩色</a:t>
            </a:r>
          </a:p>
          <a:p>
            <a:pPr defTabSz="914400">
              <a:lnSpc>
                <a:spcPct val="90000"/>
              </a:lnSpc>
              <a:buSzPct val="100000"/>
              <a:buChar char="❖"/>
              <a:defRPr sz="1200">
                <a:latin typeface="+mj-lt"/>
                <a:ea typeface="+mj-ea"/>
                <a:cs typeface="+mj-cs"/>
                <a:sym typeface="Helvetica"/>
              </a:defRPr>
            </a:pPr>
            <a:r>
              <a:t>其他扩展</a:t>
            </a:r>
          </a:p>
        </p:txBody>
      </p:sp>
    </p:spTree>
    <p:extLst>
      <p:ext uri="{BB962C8B-B14F-4D97-AF65-F5344CB8AC3E}">
        <p14:creationId xmlns:p14="http://schemas.microsoft.com/office/powerpoint/2010/main" val="1382679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采用复杂的</a:t>
            </a:r>
            <a:r>
              <a:t>LZW</a:t>
            </a:r>
            <a:r>
              <a:rPr>
                <a:latin typeface="+mj-lt"/>
                <a:ea typeface="+mj-ea"/>
                <a:cs typeface="+mj-cs"/>
                <a:sym typeface="Helvetica"/>
              </a:rPr>
              <a:t>编码方式</a:t>
            </a:r>
          </a:p>
          <a:p>
            <a:pPr defTabSz="914400">
              <a:defRPr sz="1200">
                <a:latin typeface="Calibri"/>
                <a:ea typeface="Calibri"/>
                <a:cs typeface="Calibri"/>
                <a:sym typeface="Calibri"/>
              </a:defRPr>
            </a:pPr>
            <a:r>
              <a:rPr>
                <a:latin typeface="+mj-lt"/>
                <a:ea typeface="+mj-ea"/>
                <a:cs typeface="+mj-cs"/>
                <a:sym typeface="Helvetica"/>
              </a:rPr>
              <a:t>一个</a:t>
            </a:r>
            <a:r>
              <a:t>GIF</a:t>
            </a:r>
            <a:r>
              <a:rPr>
                <a:latin typeface="+mj-lt"/>
                <a:ea typeface="+mj-ea"/>
                <a:cs typeface="+mj-cs"/>
                <a:sym typeface="Helvetica"/>
              </a:rPr>
              <a:t>文件可以存储多幅图像</a:t>
            </a:r>
          </a:p>
          <a:p>
            <a:pPr defTabSz="914400">
              <a:defRPr sz="1200">
                <a:latin typeface="Calibri"/>
                <a:ea typeface="Calibri"/>
                <a:cs typeface="Calibri"/>
                <a:sym typeface="Calibri"/>
              </a:defRPr>
            </a:pPr>
            <a:r>
              <a:rPr>
                <a:latin typeface="+mj-lt"/>
                <a:ea typeface="+mj-ea"/>
                <a:cs typeface="+mj-cs"/>
                <a:sym typeface="Helvetica"/>
              </a:rPr>
              <a:t>带有色彩表（全局、局部色彩表）</a:t>
            </a:r>
          </a:p>
          <a:p>
            <a:pPr defTabSz="914400">
              <a:defRPr sz="1200">
                <a:latin typeface="Calibri"/>
                <a:ea typeface="Calibri"/>
                <a:cs typeface="Calibri"/>
                <a:sym typeface="Calibri"/>
              </a:defRPr>
            </a:pPr>
            <a:r>
              <a:rPr>
                <a:latin typeface="+mj-lt"/>
                <a:ea typeface="+mj-ea"/>
                <a:cs typeface="+mj-cs"/>
                <a:sym typeface="Helvetica"/>
              </a:rPr>
              <a:t>支持图像定序显示或覆盖</a:t>
            </a:r>
          </a:p>
          <a:p>
            <a:pPr defTabSz="914400">
              <a:defRPr sz="1200">
                <a:latin typeface="Times New Roman"/>
                <a:ea typeface="Times New Roman"/>
                <a:cs typeface="Times New Roman"/>
                <a:sym typeface="Times New Roman"/>
              </a:defRPr>
            </a:pPr>
            <a:r>
              <a:rPr>
                <a:latin typeface="+mj-lt"/>
                <a:ea typeface="+mj-ea"/>
                <a:cs typeface="+mj-cs"/>
                <a:sym typeface="Helvetica"/>
              </a:rPr>
              <a:t>可以错行存放</a:t>
            </a:r>
            <a:r>
              <a:rPr>
                <a:latin typeface="Calibri"/>
                <a:ea typeface="Calibri"/>
                <a:cs typeface="Calibri"/>
                <a:sym typeface="Calibri"/>
              </a:rPr>
              <a:t> </a:t>
            </a:r>
          </a:p>
          <a:p>
            <a:pPr defTabSz="914400">
              <a:defRPr sz="1200">
                <a:latin typeface="Calibri"/>
                <a:ea typeface="Calibri"/>
                <a:cs typeface="Calibri"/>
                <a:sym typeface="Calibri"/>
              </a:defRPr>
            </a:pPr>
            <a:r>
              <a:rPr>
                <a:latin typeface="+mj-lt"/>
                <a:ea typeface="+mj-ea"/>
                <a:cs typeface="+mj-cs"/>
                <a:sym typeface="Helvetica"/>
              </a:rPr>
              <a:t>支持文本覆盖</a:t>
            </a:r>
          </a:p>
        </p:txBody>
      </p:sp>
    </p:spTree>
    <p:extLst>
      <p:ext uri="{BB962C8B-B14F-4D97-AF65-F5344CB8AC3E}">
        <p14:creationId xmlns:p14="http://schemas.microsoft.com/office/powerpoint/2010/main" val="1437580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t>(</a:t>
            </a:r>
            <a:r>
              <a:rPr>
                <a:latin typeface="+mj-lt"/>
                <a:ea typeface="+mj-ea"/>
                <a:cs typeface="+mj-cs"/>
                <a:sym typeface="Helvetica"/>
              </a:rPr>
              <a:t>矩阵式</a:t>
            </a:r>
            <a:r>
              <a:t>)</a:t>
            </a:r>
          </a:p>
          <a:p>
            <a:pPr defTabSz="914400">
              <a:defRPr sz="1200">
                <a:latin typeface="Calibri"/>
                <a:ea typeface="Calibri"/>
                <a:cs typeface="Calibri"/>
                <a:sym typeface="Calibri"/>
              </a:defRPr>
            </a:pPr>
            <a:r>
              <a:t>(</a:t>
            </a:r>
            <a:r>
              <a:rPr>
                <a:latin typeface="+mj-lt"/>
                <a:ea typeface="+mj-ea"/>
                <a:cs typeface="+mj-cs"/>
                <a:sym typeface="Helvetica"/>
              </a:rPr>
              <a:t>链式</a:t>
            </a:r>
            <a:r>
              <a:t>)</a:t>
            </a:r>
          </a:p>
          <a:p>
            <a:pPr defTabSz="914400">
              <a:defRPr sz="1200">
                <a:latin typeface="Calibri"/>
                <a:ea typeface="Calibri"/>
                <a:cs typeface="Calibri"/>
                <a:sym typeface="Calibri"/>
              </a:defRPr>
            </a:pPr>
            <a:r>
              <a:t>(</a:t>
            </a:r>
            <a:r>
              <a:rPr>
                <a:latin typeface="+mj-lt"/>
                <a:ea typeface="+mj-ea"/>
                <a:cs typeface="+mj-cs"/>
                <a:sym typeface="Helvetica"/>
              </a:rPr>
              <a:t>拓扑数据结构</a:t>
            </a:r>
            <a:r>
              <a:t>)</a:t>
            </a:r>
          </a:p>
          <a:p>
            <a:pPr defTabSz="914400">
              <a:defRPr sz="1200">
                <a:latin typeface="Calibri"/>
                <a:ea typeface="Calibri"/>
                <a:cs typeface="Calibri"/>
                <a:sym typeface="Calibri"/>
              </a:defRPr>
            </a:pPr>
            <a:r>
              <a:t>(</a:t>
            </a:r>
            <a:r>
              <a:rPr>
                <a:latin typeface="+mj-lt"/>
                <a:ea typeface="+mj-ea"/>
                <a:cs typeface="+mj-cs"/>
                <a:sym typeface="Helvetica"/>
              </a:rPr>
              <a:t>有理数据结构</a:t>
            </a:r>
            <a:r>
              <a:t>/</a:t>
            </a:r>
            <a:r>
              <a:rPr>
                <a:latin typeface="+mj-lt"/>
                <a:ea typeface="+mj-ea"/>
                <a:cs typeface="+mj-cs"/>
                <a:sym typeface="Helvetica"/>
              </a:rPr>
              <a:t>合理数据结构</a:t>
            </a:r>
            <a:r>
              <a:t>)</a:t>
            </a:r>
          </a:p>
          <a:p>
            <a:pPr defTabSz="914400">
              <a:defRPr sz="1200">
                <a:latin typeface="Calibri"/>
                <a:ea typeface="Calibri"/>
                <a:cs typeface="Calibri"/>
                <a:sym typeface="Calibri"/>
              </a:defRPr>
            </a:pPr>
            <a:r>
              <a:t>Matrix </a:t>
            </a:r>
            <a:r>
              <a:rPr>
                <a:latin typeface="+mj-lt"/>
                <a:ea typeface="+mj-ea"/>
                <a:cs typeface="+mj-cs"/>
                <a:sym typeface="Helvetica"/>
              </a:rPr>
              <a:t>到有理数据结构是一个由底层到高层的关系，由没有语义到有语义。</a:t>
            </a:r>
          </a:p>
        </p:txBody>
      </p:sp>
    </p:spTree>
    <p:extLst>
      <p:ext uri="{BB962C8B-B14F-4D97-AF65-F5344CB8AC3E}">
        <p14:creationId xmlns:p14="http://schemas.microsoft.com/office/powerpoint/2010/main" val="2832549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noRot="1" noChangeAspect="1"/>
          </p:cNvSpPr>
          <p:nvPr>
            <p:ph type="sldImg"/>
          </p:nvPr>
        </p:nvSpPr>
        <p:spPr>
          <a:prstGeom prst="rect">
            <a:avLst/>
          </a:prstGeom>
        </p:spPr>
        <p:txBody>
          <a:bodyPr/>
          <a:lstStyle/>
          <a:p>
            <a:endParaRPr/>
          </a:p>
        </p:txBody>
      </p:sp>
      <p:sp>
        <p:nvSpPr>
          <p:cNvPr id="582" name="Shape 582"/>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t>MATLAB </a:t>
            </a:r>
            <a:r>
              <a:rPr>
                <a:latin typeface="+mj-lt"/>
                <a:ea typeface="+mj-ea"/>
                <a:cs typeface="+mj-cs"/>
                <a:sym typeface="Helvetica"/>
              </a:rPr>
              <a:t>和 </a:t>
            </a:r>
            <a:r>
              <a:t>Image Processing Toolbox </a:t>
            </a:r>
            <a:r>
              <a:rPr>
                <a:latin typeface="+mj-lt"/>
                <a:ea typeface="+mj-ea"/>
                <a:cs typeface="+mj-cs"/>
                <a:sym typeface="Helvetica"/>
              </a:rPr>
              <a:t>提供了大量的用于图像处理的函数，用户可以利用这些函数分析图像数据，获取图像细节信息，并且设计相应的滤波算法。</a:t>
            </a:r>
          </a:p>
          <a:p>
            <a:pPr defTabSz="914400">
              <a:defRPr sz="1200">
                <a:latin typeface="Calibri"/>
                <a:ea typeface="Calibri"/>
                <a:cs typeface="Calibri"/>
                <a:sym typeface="Calibri"/>
              </a:defRPr>
            </a:pPr>
            <a:r>
              <a:rPr>
                <a:latin typeface="+mj-lt"/>
                <a:ea typeface="+mj-ea"/>
                <a:cs typeface="+mj-cs"/>
                <a:sym typeface="Helvetica"/>
              </a:rPr>
              <a:t>利用设计的滤波算法可以将图像数据所包含的噪声滤除，而滤波器的设计师通过 </a:t>
            </a:r>
            <a:r>
              <a:t>MATLAB </a:t>
            </a:r>
            <a:r>
              <a:rPr>
                <a:latin typeface="+mj-lt"/>
                <a:ea typeface="+mj-ea"/>
                <a:cs typeface="+mj-cs"/>
                <a:sym typeface="Helvetica"/>
              </a:rPr>
              <a:t>产品提供的交互式工具完成的，这些工具还能够完成选区图像区域，测量图像误差和获取、统计像素信息等功能。 </a:t>
            </a:r>
          </a:p>
        </p:txBody>
      </p:sp>
    </p:spTree>
    <p:extLst>
      <p:ext uri="{BB962C8B-B14F-4D97-AF65-F5344CB8AC3E}">
        <p14:creationId xmlns:p14="http://schemas.microsoft.com/office/powerpoint/2010/main" val="3229303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a:spLocks noGrp="1" noRot="1" noChangeAspect="1"/>
          </p:cNvSpPr>
          <p:nvPr>
            <p:ph type="sldImg"/>
          </p:nvPr>
        </p:nvSpPr>
        <p:spPr>
          <a:prstGeom prst="rect">
            <a:avLst/>
          </a:prstGeom>
        </p:spPr>
        <p:txBody>
          <a:bodyPr/>
          <a:lstStyle/>
          <a:p>
            <a:endParaRPr/>
          </a:p>
        </p:txBody>
      </p:sp>
      <p:sp>
        <p:nvSpPr>
          <p:cNvPr id="594" name="Shape 594"/>
          <p:cNvSpPr>
            <a:spLocks noGrp="1"/>
          </p:cNvSpPr>
          <p:nvPr>
            <p:ph type="body" sz="quarter" idx="1"/>
          </p:nvPr>
        </p:nvSpPr>
        <p:spPr>
          <a:prstGeom prst="rect">
            <a:avLst/>
          </a:prstGeom>
        </p:spPr>
        <p:txBody>
          <a:bodyPr/>
          <a:lstStyle/>
          <a:p>
            <a:pPr defTabSz="914400">
              <a:defRPr sz="2400">
                <a:latin typeface="+mj-lt"/>
                <a:ea typeface="+mj-ea"/>
                <a:cs typeface="+mj-cs"/>
                <a:sym typeface="Helvetica"/>
              </a:defRPr>
            </a:pPr>
            <a:r>
              <a:t>功能：是专门用来进行图像处理的软件。</a:t>
            </a:r>
          </a:p>
          <a:p>
            <a:pPr lvl="1" indent="457200" defTabSz="914400">
              <a:defRPr sz="2400">
                <a:latin typeface="+mj-lt"/>
                <a:ea typeface="+mj-ea"/>
                <a:cs typeface="+mj-cs"/>
                <a:sym typeface="Helvetica"/>
              </a:defRPr>
            </a:pPr>
            <a:r>
              <a:t>对图形进行修饰和编辑</a:t>
            </a:r>
          </a:p>
          <a:p>
            <a:pPr lvl="2" indent="914400" defTabSz="914400">
              <a:defRPr sz="1200">
                <a:latin typeface="+mj-lt"/>
                <a:ea typeface="+mj-ea"/>
                <a:cs typeface="+mj-cs"/>
                <a:sym typeface="Helvetica"/>
              </a:defRPr>
            </a:pPr>
            <a:r>
              <a:t>滤镜(filters)</a:t>
            </a:r>
          </a:p>
          <a:p>
            <a:pPr lvl="2" indent="914400" defTabSz="914400">
              <a:defRPr sz="1200">
                <a:latin typeface="+mj-lt"/>
                <a:ea typeface="+mj-ea"/>
                <a:cs typeface="+mj-cs"/>
                <a:sym typeface="Helvetica"/>
              </a:defRPr>
            </a:pPr>
            <a:r>
              <a:t>各种工具(区域选择工具、各种笔刷…)</a:t>
            </a:r>
          </a:p>
          <a:p>
            <a:pPr lvl="2" indent="914400" defTabSz="914400">
              <a:defRPr sz="1200">
                <a:latin typeface="+mj-lt"/>
                <a:ea typeface="+mj-ea"/>
                <a:cs typeface="+mj-cs"/>
                <a:sym typeface="Helvetica"/>
              </a:defRPr>
            </a:pPr>
            <a:r>
              <a:t>多层(layer)</a:t>
            </a:r>
          </a:p>
          <a:p>
            <a:pPr lvl="1" indent="457200" defTabSz="914400">
              <a:defRPr sz="2400">
                <a:latin typeface="+mj-lt"/>
                <a:ea typeface="+mj-ea"/>
                <a:cs typeface="+mj-cs"/>
                <a:sym typeface="Helvetica"/>
              </a:defRPr>
            </a:pPr>
            <a:r>
              <a:t>以及对图像的色彩处理;</a:t>
            </a:r>
          </a:p>
          <a:p>
            <a:pPr lvl="2" indent="914400" defTabSz="914400">
              <a:defRPr sz="1200">
                <a:latin typeface="+mj-lt"/>
                <a:ea typeface="+mj-ea"/>
                <a:cs typeface="+mj-cs"/>
                <a:sym typeface="Helvetica"/>
              </a:defRPr>
            </a:pPr>
            <a:r>
              <a:t>颜色深度调节</a:t>
            </a:r>
          </a:p>
          <a:p>
            <a:pPr lvl="2" indent="914400" defTabSz="914400">
              <a:defRPr sz="1200">
                <a:latin typeface="+mj-lt"/>
                <a:ea typeface="+mj-ea"/>
                <a:cs typeface="+mj-cs"/>
                <a:sym typeface="Helvetica"/>
              </a:defRPr>
            </a:pPr>
            <a:r>
              <a:t>亮度、对比度等条件</a:t>
            </a:r>
          </a:p>
          <a:p>
            <a:pPr lvl="1" indent="457200" defTabSz="914400">
              <a:defRPr sz="2400">
                <a:latin typeface="+mj-lt"/>
                <a:ea typeface="+mj-ea"/>
                <a:cs typeface="+mj-cs"/>
                <a:sym typeface="Helvetica"/>
              </a:defRPr>
            </a:pPr>
            <a:r>
              <a:t>另外，还有绘图和输出功能等。 </a:t>
            </a:r>
          </a:p>
        </p:txBody>
      </p:sp>
    </p:spTree>
    <p:extLst>
      <p:ext uri="{BB962C8B-B14F-4D97-AF65-F5344CB8AC3E}">
        <p14:creationId xmlns:p14="http://schemas.microsoft.com/office/powerpoint/2010/main" val="14983580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noRot="1" noChangeAspect="1"/>
          </p:cNvSpPr>
          <p:nvPr>
            <p:ph type="sldImg"/>
          </p:nvPr>
        </p:nvSpPr>
        <p:spPr>
          <a:prstGeom prst="rect">
            <a:avLst/>
          </a:prstGeom>
        </p:spPr>
        <p:txBody>
          <a:bodyPr/>
          <a:lstStyle/>
          <a:p>
            <a:endParaRPr/>
          </a:p>
        </p:txBody>
      </p:sp>
      <p:sp>
        <p:nvSpPr>
          <p:cNvPr id="599" name="Shape 599"/>
          <p:cNvSpPr>
            <a:spLocks noGrp="1"/>
          </p:cNvSpPr>
          <p:nvPr>
            <p:ph type="body" sz="quarter" idx="1"/>
          </p:nvPr>
        </p:nvSpPr>
        <p:spPr>
          <a:prstGeom prst="rect">
            <a:avLst/>
          </a:prstGeom>
        </p:spPr>
        <p:txBody>
          <a:bodyPr/>
          <a:lstStyle/>
          <a:p>
            <a:pPr defTabSz="914400">
              <a:defRPr sz="2400">
                <a:latin typeface="+mj-lt"/>
                <a:ea typeface="+mj-ea"/>
                <a:cs typeface="+mj-cs"/>
                <a:sym typeface="Helvetica"/>
              </a:defRPr>
            </a:pPr>
            <a:r>
              <a:t>Linux下用来进行图像处理的软件。</a:t>
            </a:r>
          </a:p>
          <a:p>
            <a:pPr lvl="1" indent="457200" defTabSz="914400">
              <a:defRPr sz="2400">
                <a:latin typeface="+mj-lt"/>
                <a:ea typeface="+mj-ea"/>
                <a:cs typeface="+mj-cs"/>
                <a:sym typeface="Helvetica"/>
              </a:defRPr>
            </a:pPr>
            <a:r>
              <a:t>对图形进行修饰和编辑</a:t>
            </a:r>
          </a:p>
          <a:p>
            <a:pPr lvl="2" indent="914400" defTabSz="914400">
              <a:defRPr sz="1200">
                <a:latin typeface="+mj-lt"/>
                <a:ea typeface="+mj-ea"/>
                <a:cs typeface="+mj-cs"/>
                <a:sym typeface="Helvetica"/>
              </a:defRPr>
            </a:pPr>
            <a:r>
              <a:t>滤镜(filters)</a:t>
            </a:r>
          </a:p>
          <a:p>
            <a:pPr lvl="2" indent="914400" defTabSz="914400">
              <a:defRPr sz="1200">
                <a:latin typeface="+mj-lt"/>
                <a:ea typeface="+mj-ea"/>
                <a:cs typeface="+mj-cs"/>
                <a:sym typeface="Helvetica"/>
              </a:defRPr>
            </a:pPr>
            <a:r>
              <a:t>各种工具(区域选择工具、各种笔刷…)</a:t>
            </a:r>
          </a:p>
          <a:p>
            <a:pPr lvl="2" indent="914400" defTabSz="914400">
              <a:defRPr sz="1200">
                <a:latin typeface="+mj-lt"/>
                <a:ea typeface="+mj-ea"/>
                <a:cs typeface="+mj-cs"/>
                <a:sym typeface="Helvetica"/>
              </a:defRPr>
            </a:pPr>
            <a:r>
              <a:t>多层(layer)</a:t>
            </a:r>
          </a:p>
          <a:p>
            <a:pPr lvl="1" indent="457200" defTabSz="914400">
              <a:defRPr sz="2400">
                <a:latin typeface="+mj-lt"/>
                <a:ea typeface="+mj-ea"/>
                <a:cs typeface="+mj-cs"/>
                <a:sym typeface="Helvetica"/>
              </a:defRPr>
            </a:pPr>
            <a:r>
              <a:t>以及对图像的色彩处理;</a:t>
            </a:r>
          </a:p>
          <a:p>
            <a:pPr lvl="2" indent="914400" defTabSz="914400">
              <a:defRPr sz="1200">
                <a:latin typeface="+mj-lt"/>
                <a:ea typeface="+mj-ea"/>
                <a:cs typeface="+mj-cs"/>
                <a:sym typeface="Helvetica"/>
              </a:defRPr>
            </a:pPr>
            <a:r>
              <a:t>颜色深度调节</a:t>
            </a:r>
          </a:p>
          <a:p>
            <a:pPr lvl="2" indent="914400" defTabSz="914400">
              <a:defRPr sz="1200">
                <a:latin typeface="+mj-lt"/>
                <a:ea typeface="+mj-ea"/>
                <a:cs typeface="+mj-cs"/>
                <a:sym typeface="Helvetica"/>
              </a:defRPr>
            </a:pPr>
            <a:r>
              <a:t>亮度、对比度等条件</a:t>
            </a:r>
          </a:p>
          <a:p>
            <a:pPr lvl="1" indent="457200" defTabSz="914400">
              <a:defRPr sz="2400">
                <a:latin typeface="+mj-lt"/>
                <a:ea typeface="+mj-ea"/>
                <a:cs typeface="+mj-cs"/>
                <a:sym typeface="Helvetica"/>
              </a:defRPr>
            </a:pPr>
            <a:r>
              <a:t>另外，还有绘图和输出功能等。 </a:t>
            </a:r>
          </a:p>
        </p:txBody>
      </p:sp>
    </p:spTree>
    <p:extLst>
      <p:ext uri="{BB962C8B-B14F-4D97-AF65-F5344CB8AC3E}">
        <p14:creationId xmlns:p14="http://schemas.microsoft.com/office/powerpoint/2010/main" val="39857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a:ea typeface="Calibri"/>
                <a:cs typeface="Calibri"/>
                <a:sym typeface="Calibri"/>
              </a:defRPr>
            </a:pPr>
            <a:r>
              <a:rPr>
                <a:latin typeface="+mj-lt"/>
                <a:ea typeface="+mj-ea"/>
                <a:cs typeface="+mj-cs"/>
                <a:sym typeface="Helvetica"/>
              </a:rPr>
              <a:t>色彩场景是由光与物体之间的交互过程产生的。如：反射、折射、散射、传播、吸收以及衍射等等。</a:t>
            </a:r>
          </a:p>
        </p:txBody>
      </p:sp>
    </p:spTree>
    <p:extLst>
      <p:ext uri="{BB962C8B-B14F-4D97-AF65-F5344CB8AC3E}">
        <p14:creationId xmlns:p14="http://schemas.microsoft.com/office/powerpoint/2010/main" val="1476523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色彩可以分为彩色（</a:t>
            </a:r>
            <a:r>
              <a:t>chromatic color</a:t>
            </a:r>
            <a:r>
              <a:rPr>
                <a:latin typeface="+mj-lt"/>
                <a:ea typeface="+mj-ea"/>
                <a:cs typeface="+mj-cs"/>
                <a:sym typeface="Helvetica"/>
              </a:rPr>
              <a:t>）和消色（</a:t>
            </a:r>
            <a:r>
              <a:t>achromatic color</a:t>
            </a:r>
            <a:r>
              <a:rPr>
                <a:latin typeface="+mj-lt"/>
                <a:ea typeface="+mj-ea"/>
                <a:cs typeface="+mj-cs"/>
                <a:sym typeface="Helvetica"/>
              </a:rPr>
              <a:t>）两大类。</a:t>
            </a:r>
          </a:p>
          <a:p>
            <a:pPr defTabSz="914400">
              <a:defRPr sz="1200">
                <a:latin typeface="Calibri"/>
                <a:ea typeface="Calibri"/>
                <a:cs typeface="Calibri"/>
                <a:sym typeface="Calibri"/>
              </a:defRPr>
            </a:pPr>
            <a:r>
              <a:rPr>
                <a:latin typeface="+mj-lt"/>
                <a:ea typeface="+mj-ea"/>
                <a:cs typeface="+mj-cs"/>
                <a:sym typeface="Helvetica"/>
              </a:rPr>
              <a:t>彩色是指红、黄、蓝等单色以及它们的混合色。彩色物体对光谱各波长的反射具有选择性，所以它们在白光照射下呈现出不同的颜色。</a:t>
            </a:r>
          </a:p>
          <a:p>
            <a:pPr defTabSz="914400">
              <a:defRPr sz="1200">
                <a:latin typeface="Calibri"/>
                <a:ea typeface="Calibri"/>
                <a:cs typeface="Calibri"/>
                <a:sym typeface="Calibri"/>
              </a:defRPr>
            </a:pPr>
            <a:r>
              <a:rPr>
                <a:latin typeface="+mj-lt"/>
                <a:ea typeface="+mj-ea"/>
                <a:cs typeface="+mj-cs"/>
                <a:sym typeface="Helvetica"/>
              </a:rPr>
              <a:t>消色，又称非彩色，也就是我们通常所说的灰度，是指白色，黑色以及各种深浅不同的灰色。消色物体对光谱各波长的反射没有选择性，它们是中性色。</a:t>
            </a:r>
          </a:p>
        </p:txBody>
      </p:sp>
    </p:spTree>
    <p:extLst>
      <p:ext uri="{BB962C8B-B14F-4D97-AF65-F5344CB8AC3E}">
        <p14:creationId xmlns:p14="http://schemas.microsoft.com/office/powerpoint/2010/main" val="84006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色觉是指不同波长的光线作用于视网膜而在大脑中引起的感觉。人眼可见光线的波长是</a:t>
            </a:r>
            <a:r>
              <a:t>390nm</a:t>
            </a:r>
            <a:r>
              <a:rPr>
                <a:latin typeface="+mj-lt"/>
                <a:ea typeface="+mj-ea"/>
                <a:cs typeface="+mj-cs"/>
                <a:sym typeface="Helvetica"/>
              </a:rPr>
              <a:t>～</a:t>
            </a:r>
            <a:r>
              <a:t>780nm</a:t>
            </a:r>
            <a:r>
              <a:rPr>
                <a:latin typeface="+mj-lt"/>
                <a:ea typeface="+mj-ea"/>
                <a:cs typeface="+mj-cs"/>
                <a:sym typeface="Helvetica"/>
              </a:rPr>
              <a:t>，一般可辨出包括紫、蓝、青、绿、黄、橙、红</a:t>
            </a:r>
            <a:r>
              <a:t>7</a:t>
            </a:r>
            <a:r>
              <a:rPr>
                <a:latin typeface="+mj-lt"/>
                <a:ea typeface="+mj-ea"/>
                <a:cs typeface="+mj-cs"/>
                <a:sym typeface="Helvetica"/>
              </a:rPr>
              <a:t>种主要颜色在内的</a:t>
            </a:r>
            <a:r>
              <a:t>120</a:t>
            </a:r>
            <a:r>
              <a:rPr>
                <a:latin typeface="+mj-lt"/>
                <a:ea typeface="+mj-ea"/>
                <a:cs typeface="+mj-cs"/>
                <a:sym typeface="Helvetica"/>
              </a:rPr>
              <a:t>～</a:t>
            </a:r>
            <a:r>
              <a:t>180</a:t>
            </a:r>
            <a:r>
              <a:rPr>
                <a:latin typeface="+mj-lt"/>
                <a:ea typeface="+mj-ea"/>
                <a:cs typeface="+mj-cs"/>
                <a:sym typeface="Helvetica"/>
              </a:rPr>
              <a:t>种不同的颜色。</a:t>
            </a:r>
          </a:p>
          <a:p>
            <a:pPr defTabSz="914400">
              <a:defRPr sz="1200">
                <a:latin typeface="Calibri"/>
                <a:ea typeface="Calibri"/>
                <a:cs typeface="Calibri"/>
                <a:sym typeface="Calibri"/>
              </a:defRPr>
            </a:pPr>
            <a:r>
              <a:rPr>
                <a:latin typeface="+mj-lt"/>
                <a:ea typeface="+mj-ea"/>
                <a:cs typeface="+mj-cs"/>
                <a:sym typeface="Helvetica"/>
              </a:rPr>
              <a:t>视网膜是人眼中最重要的组成部分，就像相机里的感光底片，专门负责感光成像。</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视网膜上分布着两种视觉细胞，一种为杆状体，另一种为锥状体。杆状体细胞比较多，大约有上亿个，它对光极为灵敏，但没有区分色彩的能力。锥状体细胞则只有六、七百万个，它要在较强的照度下才能激发，它的存在使我们能够辨别各种不同的颜色</a:t>
            </a:r>
            <a:r>
              <a:rPr sz="1600">
                <a:latin typeface="+mj-lt"/>
                <a:ea typeface="+mj-ea"/>
                <a:cs typeface="+mj-cs"/>
                <a:sym typeface="Helvetica"/>
              </a:rPr>
              <a:t>。</a:t>
            </a:r>
            <a:endParaRPr sz="1600"/>
          </a:p>
          <a:p>
            <a:pPr defTabSz="914400">
              <a:defRPr sz="1600">
                <a:latin typeface="Calibri"/>
                <a:ea typeface="Calibri"/>
                <a:cs typeface="Calibri"/>
                <a:sym typeface="Calibri"/>
              </a:defRPr>
            </a:pPr>
            <a:endParaRPr sz="1600"/>
          </a:p>
        </p:txBody>
      </p:sp>
    </p:spTree>
    <p:extLst>
      <p:ext uri="{BB962C8B-B14F-4D97-AF65-F5344CB8AC3E}">
        <p14:creationId xmlns:p14="http://schemas.microsoft.com/office/powerpoint/2010/main" val="322969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lvl="1" defTabSz="914400">
              <a:defRPr sz="1200">
                <a:latin typeface="Calibri"/>
                <a:ea typeface="Calibri"/>
                <a:cs typeface="Calibri"/>
                <a:sym typeface="Calibri"/>
              </a:defRPr>
            </a:pPr>
            <a:r>
              <a:rPr>
                <a:latin typeface="+mj-lt"/>
                <a:ea typeface="+mj-ea"/>
                <a:cs typeface="+mj-cs"/>
                <a:sym typeface="Helvetica"/>
              </a:rPr>
              <a:t>三原色是目前最为代表性的色觉机制解释：</a:t>
            </a:r>
          </a:p>
          <a:p>
            <a:pPr lvl="1" defTabSz="914400">
              <a:defRPr sz="1200">
                <a:latin typeface="Calibri"/>
                <a:ea typeface="Calibri"/>
                <a:cs typeface="Calibri"/>
                <a:sym typeface="Calibri"/>
              </a:defRPr>
            </a:pPr>
            <a:r>
              <a:rPr>
                <a:latin typeface="+mj-lt"/>
                <a:ea typeface="+mj-ea"/>
                <a:cs typeface="+mj-cs"/>
                <a:sym typeface="Helvetica"/>
              </a:rPr>
              <a:t>在视网膜上存在着三种分别对红、绿和蓝光线的波长特别敏感的视锥细胞或相应的感光色素，当不同波长的光线进入人眼时，与之相符或相近的视锥细胞发生不同程度的兴奋，于是在大脑产生相应的色觉；三种视锥细胞若受到同等程度的刺激，则产生消色。</a:t>
            </a:r>
          </a:p>
        </p:txBody>
      </p:sp>
    </p:spTree>
    <p:extLst>
      <p:ext uri="{BB962C8B-B14F-4D97-AF65-F5344CB8AC3E}">
        <p14:creationId xmlns:p14="http://schemas.microsoft.com/office/powerpoint/2010/main" val="1581763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国际照明委员会（</a:t>
            </a:r>
            <a:r>
              <a:t>Commission internationale de l‘éclairage</a:t>
            </a:r>
            <a:r>
              <a:rPr>
                <a:latin typeface="+mj-lt"/>
                <a:ea typeface="+mj-ea"/>
                <a:cs typeface="+mj-cs"/>
                <a:sym typeface="Helvetica"/>
              </a:rPr>
              <a:t>），简称</a:t>
            </a:r>
            <a:r>
              <a:t>CIE</a:t>
            </a:r>
            <a:r>
              <a:rPr>
                <a:latin typeface="+mj-lt"/>
                <a:ea typeface="+mj-ea"/>
                <a:cs typeface="+mj-cs"/>
                <a:sym typeface="Helvetica"/>
              </a:rPr>
              <a:t>，在</a:t>
            </a:r>
            <a:r>
              <a:t>1931</a:t>
            </a:r>
            <a:r>
              <a:rPr>
                <a:latin typeface="+mj-lt"/>
                <a:ea typeface="+mj-ea"/>
                <a:cs typeface="+mj-cs"/>
                <a:sym typeface="Helvetica"/>
              </a:rPr>
              <a:t>年根据已有的实验结果，选择</a:t>
            </a:r>
            <a:r>
              <a:t>700nm</a:t>
            </a:r>
            <a:r>
              <a:rPr>
                <a:latin typeface="+mj-lt"/>
                <a:ea typeface="+mj-ea"/>
                <a:cs typeface="+mj-cs"/>
                <a:sym typeface="Helvetica"/>
              </a:rPr>
              <a:t>（</a:t>
            </a:r>
            <a:r>
              <a:t>R</a:t>
            </a:r>
            <a:r>
              <a:rPr>
                <a:latin typeface="+mj-lt"/>
                <a:ea typeface="+mj-ea"/>
                <a:cs typeface="+mj-cs"/>
                <a:sym typeface="Helvetica"/>
              </a:rPr>
              <a:t>）、</a:t>
            </a:r>
            <a:r>
              <a:t>541.6nm</a:t>
            </a:r>
            <a:r>
              <a:rPr>
                <a:latin typeface="+mj-lt"/>
                <a:ea typeface="+mj-ea"/>
                <a:cs typeface="+mj-cs"/>
                <a:sym typeface="Helvetica"/>
              </a:rPr>
              <a:t>（</a:t>
            </a:r>
            <a:r>
              <a:t>G</a:t>
            </a:r>
            <a:r>
              <a:rPr>
                <a:latin typeface="+mj-lt"/>
                <a:ea typeface="+mj-ea"/>
                <a:cs typeface="+mj-cs"/>
                <a:sym typeface="Helvetica"/>
              </a:rPr>
              <a:t>）、</a:t>
            </a:r>
            <a:r>
              <a:t>435.8nm</a:t>
            </a:r>
            <a:r>
              <a:rPr>
                <a:latin typeface="+mj-lt"/>
                <a:ea typeface="+mj-ea"/>
                <a:cs typeface="+mj-cs"/>
                <a:sym typeface="Helvetica"/>
              </a:rPr>
              <a:t>（</a:t>
            </a:r>
            <a:r>
              <a:t>B</a:t>
            </a:r>
            <a:r>
              <a:rPr>
                <a:latin typeface="+mj-lt"/>
                <a:ea typeface="+mj-ea"/>
                <a:cs typeface="+mj-cs"/>
                <a:sym typeface="Helvetica"/>
              </a:rPr>
              <a:t>）作为三原色，计算出相应的光谱三刺激值</a:t>
            </a:r>
            <a:r>
              <a:t> r</a:t>
            </a:r>
            <a:r>
              <a:rPr>
                <a:latin typeface="+mj-lt"/>
                <a:ea typeface="+mj-ea"/>
                <a:cs typeface="+mj-cs"/>
                <a:sym typeface="Helvetica"/>
              </a:rPr>
              <a:t>、</a:t>
            </a:r>
            <a:r>
              <a:t>g </a:t>
            </a:r>
            <a:r>
              <a:rPr>
                <a:latin typeface="+mj-lt"/>
                <a:ea typeface="+mj-ea"/>
                <a:cs typeface="+mj-cs"/>
                <a:sym typeface="Helvetica"/>
              </a:rPr>
              <a:t>、</a:t>
            </a:r>
            <a:r>
              <a:t>b </a:t>
            </a:r>
            <a:r>
              <a:rPr>
                <a:latin typeface="+mj-lt"/>
                <a:ea typeface="+mj-ea"/>
                <a:cs typeface="+mj-cs"/>
                <a:sym typeface="Helvetica"/>
              </a:rPr>
              <a:t>，其三刺激值曲线如图所示：</a:t>
            </a:r>
          </a:p>
        </p:txBody>
      </p:sp>
    </p:spTree>
    <p:extLst>
      <p:ext uri="{BB962C8B-B14F-4D97-AF65-F5344CB8AC3E}">
        <p14:creationId xmlns:p14="http://schemas.microsoft.com/office/powerpoint/2010/main" val="2483956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绝对色觉感知不准确，一般通过上下文判断。所以说有时候会出错，这个叫</a:t>
            </a:r>
            <a:r>
              <a:t>vision illusion</a:t>
            </a:r>
          </a:p>
        </p:txBody>
      </p:sp>
    </p:spTree>
    <p:extLst>
      <p:ext uri="{BB962C8B-B14F-4D97-AF65-F5344CB8AC3E}">
        <p14:creationId xmlns:p14="http://schemas.microsoft.com/office/powerpoint/2010/main" val="126777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标题幻灯片 0">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24"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5"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26"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7"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28"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64"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65" name="正文级别 1…"/>
          <p:cNvSpPr txBox="1">
            <a:spLocks noGrp="1"/>
          </p:cNvSpPr>
          <p:nvPr>
            <p:ph type="body" sz="half" idx="1"/>
          </p:nvPr>
        </p:nvSpPr>
        <p:spPr>
          <a:xfrm>
            <a:off x="457200" y="1773935"/>
            <a:ext cx="4038600" cy="4623817"/>
          </a:xfrm>
          <a:prstGeom prst="rect">
            <a:avLst/>
          </a:prstGeom>
        </p:spPr>
        <p:txBody>
          <a:bodyPr/>
          <a:lstStyle>
            <a:lvl1pPr>
              <a:defRPr sz="2800"/>
            </a:lvl1pPr>
            <a:lvl2pPr marL="777239" indent="-320039">
              <a:defRPr sz="2800"/>
            </a:lvl2pPr>
            <a:lvl3pPr marL="1088136" indent="-320039">
              <a:defRPr sz="2800"/>
            </a:lvl3pPr>
            <a:lvl4pPr marL="1317752" indent="-284480">
              <a:defRPr sz="2800"/>
            </a:lvl4pPr>
            <a:lvl5pPr marL="1528063" indent="-284480">
              <a:defRPr sz="2800"/>
            </a:lvl5pPr>
          </a:lstStyle>
          <a:p>
            <a:r>
              <a:t>正文级别 1</a:t>
            </a:r>
          </a:p>
          <a:p>
            <a:pPr lvl="1"/>
            <a:r>
              <a:t>正文级别 2</a:t>
            </a:r>
          </a:p>
          <a:p>
            <a:pPr lvl="2"/>
            <a:r>
              <a:t>正文级别 3</a:t>
            </a:r>
          </a:p>
          <a:p>
            <a:pPr lvl="3"/>
            <a:r>
              <a:t>正文级别 4</a:t>
            </a:r>
          </a:p>
          <a:p>
            <a:pPr lvl="4"/>
            <a:r>
              <a:t>正文级别 5</a:t>
            </a:r>
          </a:p>
        </p:txBody>
      </p:sp>
      <p:sp>
        <p:nvSpPr>
          <p:cNvPr id="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8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en.wikipedia.org/wiki/Linear_combination" TargetMode="Externa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en.wikipedia.org/wiki/Image_file_formats" TargetMode="External"/><Relationship Id="rId3" Type="http://schemas.openxmlformats.org/officeDocument/2006/relationships/hyperlink" Target="http://en.wikipedia.org/wiki/Filename_extension" TargetMode="External"/><Relationship Id="rId7" Type="http://schemas.openxmlformats.org/officeDocument/2006/relationships/hyperlink" Target="http://en.wikipedia.org/wiki/Adobe_Systems" TargetMode="External"/><Relationship Id="rId12" Type="http://schemas.openxmlformats.org/officeDocument/2006/relationships/hyperlink" Target="http://en.wikipedia.org/wiki/GeoTIFF"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en.wikipedia.org/wiki/Aldus" TargetMode="External"/><Relationship Id="rId11" Type="http://schemas.openxmlformats.org/officeDocument/2006/relationships/hyperlink" Target="http://en.wikipedia.org/wiki/Tag_Image_File_Format_/_Electronic_Photography" TargetMode="External"/><Relationship Id="rId5" Type="http://schemas.openxmlformats.org/officeDocument/2006/relationships/hyperlink" Target="http://en.wikipedia.org/wiki/Uniform_Type_Identifier" TargetMode="External"/><Relationship Id="rId10" Type="http://schemas.openxmlformats.org/officeDocument/2006/relationships/hyperlink" Target="http://en.wikipedia.org/wiki/Design_rule_for_Camera_File_system" TargetMode="External"/><Relationship Id="rId4" Type="http://schemas.openxmlformats.org/officeDocument/2006/relationships/hyperlink" Target="http://en.wikipedia.org/wiki/Type_code" TargetMode="External"/><Relationship Id="rId9" Type="http://schemas.openxmlformats.org/officeDocument/2006/relationships/hyperlink" Target="http://en.wikipedia.org/wiki/Exchangeable_image_file_format"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8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7.png"/><Relationship Id="rId5" Type="http://schemas.openxmlformats.org/officeDocument/2006/relationships/slideLayout" Target="../slideLayouts/slideLayout3.xml"/><Relationship Id="rId4" Type="http://schemas.openxmlformats.org/officeDocument/2006/relationships/video" Target="../media/media2.mov"/></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Digital Image Processing 图像信息处理"/>
          <p:cNvSpPr txBox="1">
            <a:spLocks noGrp="1"/>
          </p:cNvSpPr>
          <p:nvPr>
            <p:ph type="title"/>
          </p:nvPr>
        </p:nvSpPr>
        <p:spPr>
          <a:xfrm>
            <a:off x="685800" y="3355847"/>
            <a:ext cx="8077200" cy="1673352"/>
          </a:xfrm>
          <a:prstGeom prst="rect">
            <a:avLst/>
          </a:prstGeom>
        </p:spPr>
        <p:txBody>
          <a:bodyPr/>
          <a:lstStyle/>
          <a:p>
            <a:pPr defTabSz="740663">
              <a:defRPr sz="3402"/>
            </a:pPr>
            <a:r>
              <a:t>Digital Image Processing</a:t>
            </a:r>
            <a:br/>
            <a:r>
              <a:t>图像信息处理</a:t>
            </a:r>
            <a:br/>
            <a:endParaRPr/>
          </a:p>
        </p:txBody>
      </p:sp>
      <p:sp>
        <p:nvSpPr>
          <p:cNvPr id="145" name="宋明黎…"/>
          <p:cNvSpPr txBox="1">
            <a:spLocks noGrp="1"/>
          </p:cNvSpPr>
          <p:nvPr>
            <p:ph type="body" sz="quarter" idx="1"/>
          </p:nvPr>
        </p:nvSpPr>
        <p:spPr>
          <a:prstGeom prst="rect">
            <a:avLst/>
          </a:prstGeom>
        </p:spPr>
        <p:txBody>
          <a:bodyPr/>
          <a:lstStyle/>
          <a:p>
            <a:pPr defTabSz="868680">
              <a:lnSpc>
                <a:spcPct val="90000"/>
              </a:lnSpc>
              <a:defRPr sz="1900"/>
            </a:pPr>
            <a:r>
              <a:rPr dirty="0" err="1">
                <a:latin typeface="+mj-lt"/>
                <a:ea typeface="+mj-ea"/>
                <a:cs typeface="+mj-cs"/>
                <a:sym typeface="Helvetica"/>
              </a:rPr>
              <a:t>宋明黎</a:t>
            </a:r>
            <a:endParaRPr dirty="0">
              <a:latin typeface="+mj-lt"/>
              <a:ea typeface="+mj-ea"/>
              <a:cs typeface="+mj-cs"/>
              <a:sym typeface="Helvetica"/>
            </a:endParaRPr>
          </a:p>
          <a:p>
            <a:pPr defTabSz="868680">
              <a:lnSpc>
                <a:spcPct val="90000"/>
              </a:lnSpc>
              <a:defRPr sz="1900"/>
            </a:pPr>
            <a:r>
              <a:rPr dirty="0" err="1"/>
              <a:t>brooksong@zju.edu.cn</a:t>
            </a:r>
            <a:endParaRPr dirty="0"/>
          </a:p>
          <a:p>
            <a:pPr defTabSz="868680">
              <a:lnSpc>
                <a:spcPct val="90000"/>
              </a:lnSpc>
              <a:defRPr sz="1900"/>
            </a:pPr>
            <a:r>
              <a:rPr dirty="0" err="1">
                <a:latin typeface="+mj-lt"/>
                <a:ea typeface="+mj-ea"/>
                <a:cs typeface="+mj-cs"/>
                <a:sym typeface="Helvetica"/>
              </a:rPr>
              <a:t>计算机学院</a:t>
            </a:r>
            <a:endParaRPr dirty="0">
              <a:latin typeface="+mj-lt"/>
              <a:ea typeface="+mj-ea"/>
              <a:cs typeface="+mj-cs"/>
              <a:sym typeface="Helvetica"/>
            </a:endParaRPr>
          </a:p>
          <a:p>
            <a:pPr defTabSz="868680">
              <a:lnSpc>
                <a:spcPct val="90000"/>
              </a:lnSpc>
              <a:defRPr sz="1900"/>
            </a:pPr>
            <a:r>
              <a:rPr dirty="0" err="1">
                <a:latin typeface="+mj-lt"/>
                <a:ea typeface="+mj-ea"/>
                <a:cs typeface="+mj-cs"/>
                <a:sym typeface="Helvetica"/>
              </a:rPr>
              <a:t>浙江大学</a:t>
            </a:r>
            <a:endParaRPr dirty="0">
              <a:latin typeface="+mj-lt"/>
              <a:ea typeface="+mj-ea"/>
              <a:cs typeface="+mj-cs"/>
              <a:sym typeface="Helvetica"/>
            </a:endParaRPr>
          </a:p>
          <a:p>
            <a:pPr defTabSz="868680">
              <a:lnSpc>
                <a:spcPct val="90000"/>
              </a:lnSpc>
              <a:defRPr sz="1900"/>
            </a:pPr>
            <a:r>
              <a:rPr dirty="0"/>
              <a:t>20</a:t>
            </a:r>
            <a:r>
              <a:rPr lang="en-US" altLang="zh-CN" dirty="0"/>
              <a:t>23</a:t>
            </a:r>
            <a:r>
              <a:rPr lang="zh-CN" altLang="en-US" dirty="0">
                <a:latin typeface="+mj-lt"/>
                <a:ea typeface="+mj-ea"/>
                <a:cs typeface="+mj-cs"/>
                <a:sym typeface="Helvetica"/>
              </a:rPr>
              <a:t>秋冬</a:t>
            </a:r>
            <a:r>
              <a:rPr dirty="0" err="1">
                <a:latin typeface="+mj-lt"/>
                <a:ea typeface="+mj-ea"/>
                <a:cs typeface="+mj-cs"/>
                <a:sym typeface="Helvetica"/>
              </a:rPr>
              <a:t>学期</a:t>
            </a:r>
            <a:r>
              <a:rPr dirty="0"/>
              <a:t> </a:t>
            </a:r>
          </a:p>
        </p:txBody>
      </p:sp>
      <p:sp>
        <p:nvSpPr>
          <p:cNvPr id="146" name="Mingli Song…"/>
          <p:cNvSpPr txBox="1"/>
          <p:nvPr/>
        </p:nvSpPr>
        <p:spPr>
          <a:xfrm>
            <a:off x="539551" y="5306415"/>
            <a:ext cx="8077201"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pPr>
              <a:defRPr>
                <a:solidFill>
                  <a:srgbClr val="FFFFFF"/>
                </a:solidFill>
              </a:defRPr>
            </a:pPr>
            <a:r>
              <a:rPr dirty="0"/>
              <a:t>Mingli Song</a:t>
            </a:r>
            <a:endParaRPr sz="2000" dirty="0"/>
          </a:p>
          <a:p>
            <a:pPr>
              <a:defRPr>
                <a:solidFill>
                  <a:srgbClr val="FFFFFF"/>
                </a:solidFill>
              </a:defRPr>
            </a:pPr>
            <a:r>
              <a:rPr dirty="0"/>
              <a:t>College of Computer Science, Zhejiang University</a:t>
            </a:r>
            <a:endParaRPr sz="2000" dirty="0"/>
          </a:p>
          <a:p>
            <a:pPr>
              <a:defRPr>
                <a:solidFill>
                  <a:srgbClr val="FFFFFF"/>
                </a:solidFill>
              </a:defRPr>
            </a:pPr>
            <a:r>
              <a:rPr dirty="0" err="1"/>
              <a:t>brooksong@zju.edu.cn</a:t>
            </a:r>
            <a:endParaRPr sz="2000" dirty="0"/>
          </a:p>
          <a:p>
            <a:pPr>
              <a:defRPr>
                <a:solidFill>
                  <a:srgbClr val="FFFFFF"/>
                </a:solidFill>
              </a:defRPr>
            </a:pPr>
            <a:r>
              <a:rPr dirty="0"/>
              <a:t>http://</a:t>
            </a:r>
            <a:r>
              <a:rPr lang="en-US" altLang="zh-CN" dirty="0" err="1"/>
              <a:t>person</a:t>
            </a:r>
            <a:r>
              <a:rPr dirty="0" err="1"/>
              <a:t>.zju.edu.cn</a:t>
            </a:r>
            <a:r>
              <a:rPr dirty="0"/>
              <a:t>/</a:t>
            </a:r>
            <a:r>
              <a:rPr dirty="0" err="1"/>
              <a:t>msong</a:t>
            </a:r>
            <a:r>
              <a:rPr dirty="0"/>
              <a:t>/</a:t>
            </a:r>
            <a:endParaRPr sz="2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he principle imaging process of DC"/>
          <p:cNvSpPr txBox="1">
            <a:spLocks noGrp="1"/>
          </p:cNvSpPr>
          <p:nvPr>
            <p:ph type="title"/>
          </p:nvPr>
        </p:nvSpPr>
        <p:spPr>
          <a:prstGeom prst="rect">
            <a:avLst/>
          </a:prstGeom>
        </p:spPr>
        <p:txBody>
          <a:bodyPr/>
          <a:lstStyle>
            <a:lvl1pPr>
              <a:defRPr sz="3600"/>
            </a:lvl1pPr>
          </a:lstStyle>
          <a:p>
            <a:r>
              <a:t>The principle imaging process of DC</a:t>
            </a:r>
          </a:p>
        </p:txBody>
      </p:sp>
      <p:sp>
        <p:nvSpPr>
          <p:cNvPr id="328" name="（1）When taking photograph, the light from the scene goes through the lens and reaches CCD.…"/>
          <p:cNvSpPr txBox="1">
            <a:spLocks noGrp="1"/>
          </p:cNvSpPr>
          <p:nvPr>
            <p:ph type="body" idx="1"/>
          </p:nvPr>
        </p:nvSpPr>
        <p:spPr>
          <a:xfrm>
            <a:off x="289744" y="1509334"/>
            <a:ext cx="8564512" cy="5176664"/>
          </a:xfrm>
          <a:prstGeom prst="rect">
            <a:avLst/>
          </a:prstGeom>
        </p:spPr>
        <p:txBody>
          <a:bodyPr/>
          <a:lstStyle/>
          <a:p>
            <a:pPr>
              <a:defRPr sz="1700"/>
            </a:pPr>
            <a:r>
              <a:rPr>
                <a:latin typeface="+mj-lt"/>
                <a:ea typeface="+mj-ea"/>
                <a:cs typeface="+mj-cs"/>
                <a:sym typeface="Helvetica"/>
              </a:rPr>
              <a:t>（</a:t>
            </a:r>
            <a:r>
              <a:t>1</a:t>
            </a:r>
            <a:r>
              <a:rPr>
                <a:latin typeface="+mj-lt"/>
                <a:ea typeface="+mj-ea"/>
                <a:cs typeface="+mj-cs"/>
                <a:sym typeface="Helvetica"/>
              </a:rPr>
              <a:t>）</a:t>
            </a:r>
            <a:r>
              <a:t>When taking photograph, the light from the scene goes through the lens and reaches CCD.</a:t>
            </a:r>
          </a:p>
          <a:p>
            <a:pPr>
              <a:defRPr sz="1700"/>
            </a:pPr>
            <a:r>
              <a:rPr>
                <a:latin typeface="+mj-lt"/>
                <a:ea typeface="+mj-ea"/>
                <a:cs typeface="+mj-cs"/>
                <a:sym typeface="Helvetica"/>
              </a:rPr>
              <a:t>（</a:t>
            </a:r>
            <a:r>
              <a:t>2</a:t>
            </a:r>
            <a:r>
              <a:rPr>
                <a:latin typeface="+mj-lt"/>
                <a:ea typeface="+mj-ea"/>
                <a:cs typeface="+mj-cs"/>
                <a:sym typeface="Helvetica"/>
              </a:rPr>
              <a:t>）</a:t>
            </a:r>
            <a:r>
              <a:t>When CCD being exposed, the photodiode is stimulated to release charges, and produces electrical signals.</a:t>
            </a:r>
          </a:p>
          <a:p>
            <a:pPr>
              <a:defRPr sz="1700"/>
            </a:pPr>
            <a:r>
              <a:rPr>
                <a:latin typeface="+mj-lt"/>
                <a:ea typeface="+mj-ea"/>
                <a:cs typeface="+mj-cs"/>
                <a:sym typeface="Helvetica"/>
              </a:rPr>
              <a:t>（</a:t>
            </a:r>
            <a:r>
              <a:t>3</a:t>
            </a:r>
            <a:r>
              <a:rPr>
                <a:latin typeface="+mj-lt"/>
                <a:ea typeface="+mj-ea"/>
                <a:cs typeface="+mj-cs"/>
                <a:sym typeface="Helvetica"/>
              </a:rPr>
              <a:t>）</a:t>
            </a:r>
            <a:r>
              <a:t>CCD controlling chip controls the electric flow through the controlling signal circuit in photoperceptive component. CCD will collect such electrical signals and output them to an amplifier. </a:t>
            </a:r>
          </a:p>
          <a:p>
            <a:pPr>
              <a:defRPr sz="1700"/>
            </a:pPr>
            <a:r>
              <a:rPr>
                <a:latin typeface="+mj-lt"/>
                <a:ea typeface="+mj-ea"/>
                <a:cs typeface="+mj-cs"/>
                <a:sym typeface="Helvetica"/>
              </a:rPr>
              <a:t>（</a:t>
            </a:r>
            <a:r>
              <a:t>4</a:t>
            </a:r>
            <a:r>
              <a:rPr>
                <a:latin typeface="+mj-lt"/>
                <a:ea typeface="+mj-ea"/>
                <a:cs typeface="+mj-cs"/>
                <a:sym typeface="Helvetica"/>
              </a:rPr>
              <a:t>）</a:t>
            </a:r>
            <a:r>
              <a:t>After amplifying and filtering, the electrical signals reach ADC. And ADC transfer such electrical signals (continuous) to digital ones (discrete). The value of digital signal is proportional to the intensity of electrical signal and voltage. These values are corresponding to those of an image.</a:t>
            </a:r>
          </a:p>
          <a:p>
            <a:pPr>
              <a:defRPr sz="1700"/>
            </a:pPr>
            <a:r>
              <a:rPr>
                <a:latin typeface="+mj-lt"/>
                <a:ea typeface="+mj-ea"/>
                <a:cs typeface="+mj-cs"/>
                <a:sym typeface="Helvetica"/>
              </a:rPr>
              <a:t>（</a:t>
            </a:r>
            <a:r>
              <a:t>5</a:t>
            </a:r>
            <a:r>
              <a:rPr>
                <a:latin typeface="+mj-lt"/>
                <a:ea typeface="+mj-ea"/>
                <a:cs typeface="+mj-cs"/>
                <a:sym typeface="Helvetica"/>
              </a:rPr>
              <a:t>）</a:t>
            </a:r>
            <a:r>
              <a:t>But the above data cannot be treated as image directly. They will be further processed by DSP (digital signal processing). In DSP, color correction and white balance will be performed to obtain a qualified image, and the image will be encoded into the supported format and resolution, which can be stored as a image file.</a:t>
            </a:r>
          </a:p>
          <a:p>
            <a:pPr>
              <a:defRPr sz="1700"/>
            </a:pPr>
            <a:r>
              <a:rPr>
                <a:latin typeface="+mj-lt"/>
                <a:ea typeface="+mj-ea"/>
                <a:cs typeface="+mj-cs"/>
                <a:sym typeface="Helvetica"/>
              </a:rPr>
              <a:t>（</a:t>
            </a:r>
            <a:r>
              <a:t>6</a:t>
            </a:r>
            <a:r>
              <a:rPr>
                <a:latin typeface="+mj-lt"/>
                <a:ea typeface="+mj-ea"/>
                <a:cs typeface="+mj-cs"/>
                <a:sym typeface="Helvetica"/>
              </a:rPr>
              <a:t>）</a:t>
            </a:r>
            <a:r>
              <a:t>After the above steps, the image file appears on your memory card and can be previewed.</a:t>
            </a:r>
          </a:p>
        </p:txBody>
      </p:sp>
    </p:spTree>
    <p:extLst>
      <p:ext uri="{BB962C8B-B14F-4D97-AF65-F5344CB8AC3E}">
        <p14:creationId xmlns:p14="http://schemas.microsoft.com/office/powerpoint/2010/main" val="52189044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328">
                                            <p:bg/>
                                          </p:spTgt>
                                        </p:tgtEl>
                                        <p:attrNameLst>
                                          <p:attrName>style.visibility</p:attrName>
                                        </p:attrNameLst>
                                      </p:cBhvr>
                                      <p:to>
                                        <p:strVal val="visible"/>
                                      </p:to>
                                    </p:set>
                                    <p:anim calcmode="lin" valueType="num">
                                      <p:cBhvr>
                                        <p:cTn id="7" dur="1000" fill="hold"/>
                                        <p:tgtEl>
                                          <p:spTgt spid="328">
                                            <p:bg/>
                                          </p:spTgt>
                                        </p:tgtEl>
                                        <p:attrNameLst>
                                          <p:attrName>ppt_x</p:attrName>
                                        </p:attrNameLst>
                                      </p:cBhvr>
                                      <p:tavLst>
                                        <p:tav tm="0">
                                          <p:val>
                                            <p:strVal val="#ppt_x"/>
                                          </p:val>
                                        </p:tav>
                                        <p:tav tm="100000">
                                          <p:val>
                                            <p:strVal val="#ppt_x"/>
                                          </p:val>
                                        </p:tav>
                                      </p:tavLst>
                                    </p:anim>
                                    <p:anim calcmode="lin" valueType="num">
                                      <p:cBhvr>
                                        <p:cTn id="8" dur="1000" fill="hold"/>
                                        <p:tgtEl>
                                          <p:spTgt spid="32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328">
                                            <p:txEl>
                                              <p:pRg st="0" end="0"/>
                                            </p:txEl>
                                          </p:spTgt>
                                        </p:tgtEl>
                                        <p:attrNameLst>
                                          <p:attrName>style.visibility</p:attrName>
                                        </p:attrNameLst>
                                      </p:cBhvr>
                                      <p:to>
                                        <p:strVal val="visible"/>
                                      </p:to>
                                    </p:set>
                                    <p:anim calcmode="lin" valueType="num">
                                      <p:cBhvr>
                                        <p:cTn id="11" dur="1000" fill="hold"/>
                                        <p:tgtEl>
                                          <p:spTgt spid="328">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iterate>
                                    <p:tmAbs val="0"/>
                                  </p:iterate>
                                  <p:childTnLst>
                                    <p:set>
                                      <p:cBhvr>
                                        <p:cTn id="16" fill="hold"/>
                                        <p:tgtEl>
                                          <p:spTgt spid="328">
                                            <p:txEl>
                                              <p:pRg st="1" end="1"/>
                                            </p:txEl>
                                          </p:spTgt>
                                        </p:tgtEl>
                                        <p:attrNameLst>
                                          <p:attrName>style.visibility</p:attrName>
                                        </p:attrNameLst>
                                      </p:cBhvr>
                                      <p:to>
                                        <p:strVal val="visible"/>
                                      </p:to>
                                    </p:set>
                                    <p:anim calcmode="lin" valueType="num">
                                      <p:cBhvr>
                                        <p:cTn id="17" dur="1000" fill="hold"/>
                                        <p:tgtEl>
                                          <p:spTgt spid="328">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iterate>
                                    <p:tmAbs val="0"/>
                                  </p:iterate>
                                  <p:childTnLst>
                                    <p:set>
                                      <p:cBhvr>
                                        <p:cTn id="22" fill="hold"/>
                                        <p:tgtEl>
                                          <p:spTgt spid="328">
                                            <p:txEl>
                                              <p:pRg st="2" end="2"/>
                                            </p:txEl>
                                          </p:spTgt>
                                        </p:tgtEl>
                                        <p:attrNameLst>
                                          <p:attrName>style.visibility</p:attrName>
                                        </p:attrNameLst>
                                      </p:cBhvr>
                                      <p:to>
                                        <p:strVal val="visible"/>
                                      </p:to>
                                    </p:set>
                                    <p:anim calcmode="lin" valueType="num">
                                      <p:cBhvr>
                                        <p:cTn id="23" dur="1000" fill="hold"/>
                                        <p:tgtEl>
                                          <p:spTgt spid="32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iterate>
                                    <p:tmAbs val="0"/>
                                  </p:iterate>
                                  <p:childTnLst>
                                    <p:set>
                                      <p:cBhvr>
                                        <p:cTn id="28" fill="hold"/>
                                        <p:tgtEl>
                                          <p:spTgt spid="328">
                                            <p:txEl>
                                              <p:pRg st="3" end="3"/>
                                            </p:txEl>
                                          </p:spTgt>
                                        </p:tgtEl>
                                        <p:attrNameLst>
                                          <p:attrName>style.visibility</p:attrName>
                                        </p:attrNameLst>
                                      </p:cBhvr>
                                      <p:to>
                                        <p:strVal val="visible"/>
                                      </p:to>
                                    </p:set>
                                    <p:anim calcmode="lin" valueType="num">
                                      <p:cBhvr>
                                        <p:cTn id="29" dur="1000" fill="hold"/>
                                        <p:tgtEl>
                                          <p:spTgt spid="32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2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iterate>
                                    <p:tmAbs val="0"/>
                                  </p:iterate>
                                  <p:childTnLst>
                                    <p:set>
                                      <p:cBhvr>
                                        <p:cTn id="34" fill="hold"/>
                                        <p:tgtEl>
                                          <p:spTgt spid="328">
                                            <p:txEl>
                                              <p:pRg st="4" end="4"/>
                                            </p:txEl>
                                          </p:spTgt>
                                        </p:tgtEl>
                                        <p:attrNameLst>
                                          <p:attrName>style.visibility</p:attrName>
                                        </p:attrNameLst>
                                      </p:cBhvr>
                                      <p:to>
                                        <p:strVal val="visible"/>
                                      </p:to>
                                    </p:set>
                                    <p:anim calcmode="lin" valueType="num">
                                      <p:cBhvr>
                                        <p:cTn id="35" dur="1000" fill="hold"/>
                                        <p:tgtEl>
                                          <p:spTgt spid="328">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2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iterate>
                                    <p:tmAbs val="0"/>
                                  </p:iterate>
                                  <p:childTnLst>
                                    <p:set>
                                      <p:cBhvr>
                                        <p:cTn id="40" fill="hold"/>
                                        <p:tgtEl>
                                          <p:spTgt spid="328">
                                            <p:txEl>
                                              <p:pRg st="5" end="5"/>
                                            </p:txEl>
                                          </p:spTgt>
                                        </p:tgtEl>
                                        <p:attrNameLst>
                                          <p:attrName>style.visibility</p:attrName>
                                        </p:attrNameLst>
                                      </p:cBhvr>
                                      <p:to>
                                        <p:strVal val="visible"/>
                                      </p:to>
                                    </p:set>
                                    <p:anim calcmode="lin" valueType="num">
                                      <p:cBhvr>
                                        <p:cTn id="41" dur="1000" fill="hold"/>
                                        <p:tgtEl>
                                          <p:spTgt spid="328">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2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hysical meaning of color"/>
          <p:cNvSpPr txBox="1">
            <a:spLocks noGrp="1"/>
          </p:cNvSpPr>
          <p:nvPr>
            <p:ph type="title"/>
          </p:nvPr>
        </p:nvSpPr>
        <p:spPr>
          <a:xfrm>
            <a:off x="179511" y="116632"/>
            <a:ext cx="8229601" cy="1252728"/>
          </a:xfrm>
          <a:prstGeom prst="rect">
            <a:avLst/>
          </a:prstGeom>
        </p:spPr>
        <p:txBody>
          <a:bodyPr/>
          <a:lstStyle>
            <a:lvl1pPr>
              <a:defRPr sz="3600"/>
            </a:lvl1pPr>
          </a:lstStyle>
          <a:p>
            <a:r>
              <a:t>  Physical meaning of color</a:t>
            </a:r>
          </a:p>
        </p:txBody>
      </p:sp>
      <p:sp>
        <p:nvSpPr>
          <p:cNvPr id="348" name="Colorful view is generated by the interactions between light and objects, e.g., reflection, refraction, scattering, transmission, absorption, and diffraction."/>
          <p:cNvSpPr txBox="1">
            <a:spLocks noGrp="1"/>
          </p:cNvSpPr>
          <p:nvPr>
            <p:ph type="body" idx="1"/>
          </p:nvPr>
        </p:nvSpPr>
        <p:spPr>
          <a:xfrm>
            <a:off x="457200" y="1495325"/>
            <a:ext cx="8229600" cy="4525963"/>
          </a:xfrm>
          <a:prstGeom prst="rect">
            <a:avLst/>
          </a:prstGeom>
        </p:spPr>
        <p:txBody>
          <a:bodyPr/>
          <a:lstStyle/>
          <a:p>
            <a:pPr>
              <a:lnSpc>
                <a:spcPct val="90000"/>
              </a:lnSpc>
              <a:defRPr sz="2600"/>
            </a:pPr>
            <a:r>
              <a:t>Colorful view is generated by the interactions between light and objects, e.g., reflection, refraction, scattering, transmission, absorption, and diffraction</a:t>
            </a:r>
            <a:r>
              <a:rPr sz="2000"/>
              <a:t>.</a:t>
            </a:r>
          </a:p>
        </p:txBody>
      </p:sp>
      <p:pic>
        <p:nvPicPr>
          <p:cNvPr id="349" name="image30.jpeg" descr="image30.jpeg"/>
          <p:cNvPicPr>
            <a:picLocks noChangeAspect="1"/>
          </p:cNvPicPr>
          <p:nvPr/>
        </p:nvPicPr>
        <p:blipFill>
          <a:blip r:embed="rId3"/>
          <a:stretch>
            <a:fillRect/>
          </a:stretch>
        </p:blipFill>
        <p:spPr>
          <a:xfrm>
            <a:off x="4643437" y="3643312"/>
            <a:ext cx="3914776" cy="2162176"/>
          </a:xfrm>
          <a:prstGeom prst="rect">
            <a:avLst/>
          </a:prstGeom>
          <a:ln w="12700">
            <a:miter lim="400000"/>
          </a:ln>
        </p:spPr>
      </p:pic>
      <p:sp>
        <p:nvSpPr>
          <p:cNvPr id="350" name="Reflection and refraction on material surface"/>
          <p:cNvSpPr/>
          <p:nvPr/>
        </p:nvSpPr>
        <p:spPr>
          <a:xfrm>
            <a:off x="5072062" y="5998280"/>
            <a:ext cx="3071813"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a:latin typeface="Arial"/>
                <a:ea typeface="Arial"/>
                <a:cs typeface="Arial"/>
                <a:sym typeface="Arial"/>
              </a:defRPr>
            </a:lvl1pPr>
          </a:lstStyle>
          <a:p>
            <a:r>
              <a:t>Reflection and refraction on material surface</a:t>
            </a:r>
          </a:p>
        </p:txBody>
      </p:sp>
      <p:sp>
        <p:nvSpPr>
          <p:cNvPr id="351" name="-&gt; a low level but open problem: Dichromatic Reflection Separation"/>
          <p:cNvSpPr/>
          <p:nvPr/>
        </p:nvSpPr>
        <p:spPr>
          <a:xfrm>
            <a:off x="642937" y="3498538"/>
            <a:ext cx="3857626"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a:solidFill>
                  <a:srgbClr val="FF2600"/>
                </a:solidFill>
                <a:latin typeface="Arial"/>
                <a:ea typeface="Arial"/>
                <a:cs typeface="Arial"/>
                <a:sym typeface="Arial"/>
              </a:defRPr>
            </a:lvl1pPr>
          </a:lstStyle>
          <a:p>
            <a:r>
              <a:t>-&gt; a low level but open problem: Dichromatic Reflection Separation</a:t>
            </a:r>
          </a:p>
        </p:txBody>
      </p:sp>
      <p:pic>
        <p:nvPicPr>
          <p:cNvPr id="352" name="image31.jpeg" descr="image31.jpeg"/>
          <p:cNvPicPr>
            <a:picLocks noChangeAspect="1"/>
          </p:cNvPicPr>
          <p:nvPr/>
        </p:nvPicPr>
        <p:blipFill>
          <a:blip r:embed="rId4"/>
          <a:stretch>
            <a:fillRect/>
          </a:stretch>
        </p:blipFill>
        <p:spPr>
          <a:xfrm>
            <a:off x="714375" y="4437062"/>
            <a:ext cx="2981325" cy="2063751"/>
          </a:xfrm>
          <a:prstGeom prst="rect">
            <a:avLst/>
          </a:prstGeom>
          <a:ln w="12700">
            <a:miter lim="400000"/>
          </a:ln>
        </p:spPr>
      </p:pic>
    </p:spTree>
    <p:extLst>
      <p:ext uri="{BB962C8B-B14F-4D97-AF65-F5344CB8AC3E}">
        <p14:creationId xmlns:p14="http://schemas.microsoft.com/office/powerpoint/2010/main" val="170130989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标题"/>
          <p:cNvSpPr txBox="1">
            <a:spLocks noGrp="1"/>
          </p:cNvSpPr>
          <p:nvPr>
            <p:ph type="title"/>
          </p:nvPr>
        </p:nvSpPr>
        <p:spPr>
          <a:prstGeom prst="rect">
            <a:avLst/>
          </a:prstGeom>
        </p:spPr>
        <p:txBody>
          <a:bodyPr/>
          <a:lstStyle/>
          <a:p>
            <a:endParaRPr/>
          </a:p>
        </p:txBody>
      </p:sp>
      <p:sp>
        <p:nvSpPr>
          <p:cNvPr id="357" name="Some separation results of our method"/>
          <p:cNvSpPr txBox="1">
            <a:spLocks noGrp="1"/>
          </p:cNvSpPr>
          <p:nvPr>
            <p:ph type="body" idx="1"/>
          </p:nvPr>
        </p:nvSpPr>
        <p:spPr>
          <a:prstGeom prst="rect">
            <a:avLst/>
          </a:prstGeom>
        </p:spPr>
        <p:txBody>
          <a:bodyPr/>
          <a:lstStyle/>
          <a:p>
            <a:r>
              <a:t>Some separation results of our method</a:t>
            </a:r>
          </a:p>
        </p:txBody>
      </p:sp>
      <p:pic>
        <p:nvPicPr>
          <p:cNvPr id="358" name="image32.jpeg" descr="image32.jpeg"/>
          <p:cNvPicPr>
            <a:picLocks noChangeAspect="1"/>
          </p:cNvPicPr>
          <p:nvPr/>
        </p:nvPicPr>
        <p:blipFill>
          <a:blip r:embed="rId2"/>
          <a:stretch>
            <a:fillRect/>
          </a:stretch>
        </p:blipFill>
        <p:spPr>
          <a:xfrm>
            <a:off x="428595" y="2492896"/>
            <a:ext cx="2559124" cy="3929063"/>
          </a:xfrm>
          <a:prstGeom prst="rect">
            <a:avLst/>
          </a:prstGeom>
          <a:ln w="12700">
            <a:miter lim="400000"/>
          </a:ln>
        </p:spPr>
      </p:pic>
      <p:pic>
        <p:nvPicPr>
          <p:cNvPr id="359" name="image33.jpeg" descr="image33.jpeg"/>
          <p:cNvPicPr>
            <a:picLocks noChangeAspect="1"/>
          </p:cNvPicPr>
          <p:nvPr/>
        </p:nvPicPr>
        <p:blipFill>
          <a:blip r:embed="rId3"/>
          <a:stretch>
            <a:fillRect/>
          </a:stretch>
        </p:blipFill>
        <p:spPr>
          <a:xfrm>
            <a:off x="3214678" y="2492896"/>
            <a:ext cx="2550242" cy="3914776"/>
          </a:xfrm>
          <a:prstGeom prst="rect">
            <a:avLst/>
          </a:prstGeom>
          <a:ln w="12700">
            <a:miter lim="400000"/>
          </a:ln>
        </p:spPr>
      </p:pic>
      <p:pic>
        <p:nvPicPr>
          <p:cNvPr id="360" name="image34.png" descr="image34.png"/>
          <p:cNvPicPr>
            <a:picLocks noChangeAspect="1"/>
          </p:cNvPicPr>
          <p:nvPr/>
        </p:nvPicPr>
        <p:blipFill>
          <a:blip r:embed="rId4"/>
          <a:stretch>
            <a:fillRect/>
          </a:stretch>
        </p:blipFill>
        <p:spPr>
          <a:xfrm>
            <a:off x="6022287" y="2492896"/>
            <a:ext cx="2550242" cy="3914776"/>
          </a:xfrm>
          <a:prstGeom prst="rect">
            <a:avLst/>
          </a:prstGeom>
          <a:ln w="12700">
            <a:miter lim="400000"/>
          </a:ln>
        </p:spPr>
      </p:pic>
    </p:spTree>
    <p:extLst>
      <p:ext uri="{BB962C8B-B14F-4D97-AF65-F5344CB8AC3E}">
        <p14:creationId xmlns:p14="http://schemas.microsoft.com/office/powerpoint/2010/main" val="240646862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标题"/>
          <p:cNvSpPr txBox="1">
            <a:spLocks noGrp="1"/>
          </p:cNvSpPr>
          <p:nvPr>
            <p:ph type="title"/>
          </p:nvPr>
        </p:nvSpPr>
        <p:spPr>
          <a:prstGeom prst="rect">
            <a:avLst/>
          </a:prstGeom>
        </p:spPr>
        <p:txBody>
          <a:bodyPr/>
          <a:lstStyle/>
          <a:p>
            <a:endParaRPr/>
          </a:p>
        </p:txBody>
      </p:sp>
      <p:sp>
        <p:nvSpPr>
          <p:cNvPr id="363" name="正文"/>
          <p:cNvSpPr txBox="1">
            <a:spLocks noGrp="1"/>
          </p:cNvSpPr>
          <p:nvPr>
            <p:ph type="body" idx="1"/>
          </p:nvPr>
        </p:nvSpPr>
        <p:spPr>
          <a:prstGeom prst="rect">
            <a:avLst/>
          </a:prstGeom>
        </p:spPr>
        <p:txBody>
          <a:bodyPr/>
          <a:lstStyle/>
          <a:p>
            <a:endParaRPr/>
          </a:p>
        </p:txBody>
      </p:sp>
      <p:pic>
        <p:nvPicPr>
          <p:cNvPr id="364" name="image35.png" descr="image35.png"/>
          <p:cNvPicPr>
            <a:picLocks noChangeAspect="1"/>
          </p:cNvPicPr>
          <p:nvPr/>
        </p:nvPicPr>
        <p:blipFill>
          <a:blip r:embed="rId2"/>
          <a:stretch>
            <a:fillRect/>
          </a:stretch>
        </p:blipFill>
        <p:spPr>
          <a:xfrm>
            <a:off x="928662" y="3713427"/>
            <a:ext cx="3598339" cy="2811917"/>
          </a:xfrm>
          <a:prstGeom prst="rect">
            <a:avLst/>
          </a:prstGeom>
          <a:ln w="12700">
            <a:miter lim="400000"/>
          </a:ln>
        </p:spPr>
      </p:pic>
      <p:pic>
        <p:nvPicPr>
          <p:cNvPr id="365" name="image36.png" descr="image36.png"/>
          <p:cNvPicPr>
            <a:picLocks noChangeAspect="1"/>
          </p:cNvPicPr>
          <p:nvPr/>
        </p:nvPicPr>
        <p:blipFill>
          <a:blip r:embed="rId3"/>
          <a:stretch>
            <a:fillRect/>
          </a:stretch>
        </p:blipFill>
        <p:spPr>
          <a:xfrm>
            <a:off x="2857487" y="738865"/>
            <a:ext cx="3593767" cy="2811917"/>
          </a:xfrm>
          <a:prstGeom prst="rect">
            <a:avLst/>
          </a:prstGeom>
          <a:ln w="12700">
            <a:miter lim="400000"/>
          </a:ln>
        </p:spPr>
      </p:pic>
      <p:pic>
        <p:nvPicPr>
          <p:cNvPr id="366" name="image37.png" descr="image37.png"/>
          <p:cNvPicPr>
            <a:picLocks noChangeAspect="1"/>
          </p:cNvPicPr>
          <p:nvPr/>
        </p:nvPicPr>
        <p:blipFill>
          <a:blip r:embed="rId4"/>
          <a:stretch>
            <a:fillRect/>
          </a:stretch>
        </p:blipFill>
        <p:spPr>
          <a:xfrm>
            <a:off x="4786314" y="3713427"/>
            <a:ext cx="3593766" cy="2811917"/>
          </a:xfrm>
          <a:prstGeom prst="rect">
            <a:avLst/>
          </a:prstGeom>
          <a:ln w="12700">
            <a:miter lim="400000"/>
          </a:ln>
        </p:spPr>
      </p:pic>
    </p:spTree>
    <p:extLst>
      <p:ext uri="{BB962C8B-B14F-4D97-AF65-F5344CB8AC3E}">
        <p14:creationId xmlns:p14="http://schemas.microsoft.com/office/powerpoint/2010/main" val="367390384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标题"/>
          <p:cNvSpPr txBox="1">
            <a:spLocks noGrp="1"/>
          </p:cNvSpPr>
          <p:nvPr>
            <p:ph type="title"/>
          </p:nvPr>
        </p:nvSpPr>
        <p:spPr>
          <a:prstGeom prst="rect">
            <a:avLst/>
          </a:prstGeom>
        </p:spPr>
        <p:txBody>
          <a:bodyPr/>
          <a:lstStyle/>
          <a:p>
            <a:endParaRPr/>
          </a:p>
        </p:txBody>
      </p:sp>
      <p:sp>
        <p:nvSpPr>
          <p:cNvPr id="369" name="正文"/>
          <p:cNvSpPr txBox="1">
            <a:spLocks noGrp="1"/>
          </p:cNvSpPr>
          <p:nvPr>
            <p:ph type="body" idx="1"/>
          </p:nvPr>
        </p:nvSpPr>
        <p:spPr>
          <a:prstGeom prst="rect">
            <a:avLst/>
          </a:prstGeom>
        </p:spPr>
        <p:txBody>
          <a:bodyPr/>
          <a:lstStyle/>
          <a:p>
            <a:endParaRPr/>
          </a:p>
        </p:txBody>
      </p:sp>
      <p:pic>
        <p:nvPicPr>
          <p:cNvPr id="370" name="image38.png" descr="image38.png"/>
          <p:cNvPicPr>
            <a:picLocks noChangeAspect="1"/>
          </p:cNvPicPr>
          <p:nvPr/>
        </p:nvPicPr>
        <p:blipFill>
          <a:blip r:embed="rId2"/>
          <a:stretch>
            <a:fillRect/>
          </a:stretch>
        </p:blipFill>
        <p:spPr>
          <a:xfrm>
            <a:off x="2827615" y="666857"/>
            <a:ext cx="3744649" cy="2811917"/>
          </a:xfrm>
          <a:prstGeom prst="rect">
            <a:avLst/>
          </a:prstGeom>
          <a:ln w="12700">
            <a:miter lim="400000"/>
          </a:ln>
        </p:spPr>
      </p:pic>
      <p:pic>
        <p:nvPicPr>
          <p:cNvPr id="371" name="image39.jpeg" descr="image39.jpeg"/>
          <p:cNvPicPr>
            <a:picLocks noChangeAspect="1"/>
          </p:cNvPicPr>
          <p:nvPr/>
        </p:nvPicPr>
        <p:blipFill>
          <a:blip r:embed="rId3"/>
          <a:stretch>
            <a:fillRect/>
          </a:stretch>
        </p:blipFill>
        <p:spPr>
          <a:xfrm>
            <a:off x="785785" y="3641556"/>
            <a:ext cx="3749042" cy="2811780"/>
          </a:xfrm>
          <a:prstGeom prst="rect">
            <a:avLst/>
          </a:prstGeom>
          <a:ln w="12700">
            <a:miter lim="400000"/>
          </a:ln>
        </p:spPr>
      </p:pic>
      <p:pic>
        <p:nvPicPr>
          <p:cNvPr id="372" name="image40.png" descr="image40.png"/>
          <p:cNvPicPr>
            <a:picLocks noChangeAspect="1"/>
          </p:cNvPicPr>
          <p:nvPr/>
        </p:nvPicPr>
        <p:blipFill>
          <a:blip r:embed="rId4"/>
          <a:stretch>
            <a:fillRect/>
          </a:stretch>
        </p:blipFill>
        <p:spPr>
          <a:xfrm>
            <a:off x="4786314" y="3641419"/>
            <a:ext cx="3740077" cy="2811917"/>
          </a:xfrm>
          <a:prstGeom prst="rect">
            <a:avLst/>
          </a:prstGeom>
          <a:ln w="12700">
            <a:miter lim="400000"/>
          </a:ln>
        </p:spPr>
      </p:pic>
    </p:spTree>
    <p:extLst>
      <p:ext uri="{BB962C8B-B14F-4D97-AF65-F5344CB8AC3E}">
        <p14:creationId xmlns:p14="http://schemas.microsoft.com/office/powerpoint/2010/main" val="330330875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标题"/>
          <p:cNvSpPr txBox="1">
            <a:spLocks noGrp="1"/>
          </p:cNvSpPr>
          <p:nvPr>
            <p:ph type="title"/>
          </p:nvPr>
        </p:nvSpPr>
        <p:spPr>
          <a:prstGeom prst="rect">
            <a:avLst/>
          </a:prstGeom>
        </p:spPr>
        <p:txBody>
          <a:bodyPr/>
          <a:lstStyle/>
          <a:p>
            <a:endParaRPr/>
          </a:p>
        </p:txBody>
      </p:sp>
      <p:pic>
        <p:nvPicPr>
          <p:cNvPr id="375" name="image41.png" descr="image41.png"/>
          <p:cNvPicPr>
            <a:picLocks noChangeAspect="1"/>
          </p:cNvPicPr>
          <p:nvPr/>
        </p:nvPicPr>
        <p:blipFill>
          <a:blip r:embed="rId2"/>
          <a:stretch>
            <a:fillRect/>
          </a:stretch>
        </p:blipFill>
        <p:spPr>
          <a:xfrm>
            <a:off x="1336298" y="2245241"/>
            <a:ext cx="2899602" cy="2326768"/>
          </a:xfrm>
          <a:prstGeom prst="rect">
            <a:avLst/>
          </a:prstGeom>
          <a:ln w="12700">
            <a:miter lim="400000"/>
          </a:ln>
        </p:spPr>
      </p:pic>
      <p:pic>
        <p:nvPicPr>
          <p:cNvPr id="376" name="image42.png" descr="image42.png"/>
          <p:cNvPicPr>
            <a:picLocks noChangeAspect="1"/>
          </p:cNvPicPr>
          <p:nvPr/>
        </p:nvPicPr>
        <p:blipFill>
          <a:blip r:embed="rId3"/>
          <a:stretch>
            <a:fillRect/>
          </a:stretch>
        </p:blipFill>
        <p:spPr>
          <a:xfrm>
            <a:off x="4336694" y="3714751"/>
            <a:ext cx="2899602" cy="2326769"/>
          </a:xfrm>
          <a:prstGeom prst="rect">
            <a:avLst/>
          </a:prstGeom>
          <a:ln w="12700">
            <a:miter lim="400000"/>
          </a:ln>
        </p:spPr>
      </p:pic>
      <p:pic>
        <p:nvPicPr>
          <p:cNvPr id="377" name="image43.png" descr="image43.png"/>
          <p:cNvPicPr>
            <a:picLocks noChangeAspect="1"/>
          </p:cNvPicPr>
          <p:nvPr/>
        </p:nvPicPr>
        <p:blipFill>
          <a:blip r:embed="rId4"/>
          <a:stretch>
            <a:fillRect/>
          </a:stretch>
        </p:blipFill>
        <p:spPr>
          <a:xfrm>
            <a:off x="4336694" y="1285859"/>
            <a:ext cx="2869078" cy="2302274"/>
          </a:xfrm>
          <a:prstGeom prst="rect">
            <a:avLst/>
          </a:prstGeom>
          <a:ln w="12700">
            <a:miter lim="400000"/>
          </a:ln>
        </p:spPr>
      </p:pic>
    </p:spTree>
    <p:extLst>
      <p:ext uri="{BB962C8B-B14F-4D97-AF65-F5344CB8AC3E}">
        <p14:creationId xmlns:p14="http://schemas.microsoft.com/office/powerpoint/2010/main" val="31811211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标题"/>
          <p:cNvSpPr txBox="1">
            <a:spLocks noGrp="1"/>
          </p:cNvSpPr>
          <p:nvPr>
            <p:ph type="title"/>
          </p:nvPr>
        </p:nvSpPr>
        <p:spPr>
          <a:prstGeom prst="rect">
            <a:avLst/>
          </a:prstGeom>
        </p:spPr>
        <p:txBody>
          <a:bodyPr/>
          <a:lstStyle/>
          <a:p>
            <a:endParaRPr/>
          </a:p>
        </p:txBody>
      </p:sp>
      <p:sp>
        <p:nvSpPr>
          <p:cNvPr id="380" name="正文"/>
          <p:cNvSpPr txBox="1">
            <a:spLocks noGrp="1"/>
          </p:cNvSpPr>
          <p:nvPr>
            <p:ph type="body" idx="1"/>
          </p:nvPr>
        </p:nvSpPr>
        <p:spPr>
          <a:prstGeom prst="rect">
            <a:avLst/>
          </a:prstGeom>
        </p:spPr>
        <p:txBody>
          <a:bodyPr/>
          <a:lstStyle/>
          <a:p>
            <a:endParaRPr/>
          </a:p>
        </p:txBody>
      </p:sp>
      <p:pic>
        <p:nvPicPr>
          <p:cNvPr id="381" name="image44.jpeg" descr="image44.jpeg"/>
          <p:cNvPicPr>
            <a:picLocks noChangeAspect="1"/>
          </p:cNvPicPr>
          <p:nvPr/>
        </p:nvPicPr>
        <p:blipFill>
          <a:blip r:embed="rId2"/>
          <a:stretch>
            <a:fillRect/>
          </a:stretch>
        </p:blipFill>
        <p:spPr>
          <a:xfrm>
            <a:off x="428596" y="2000241"/>
            <a:ext cx="2571770" cy="3071835"/>
          </a:xfrm>
          <a:prstGeom prst="rect">
            <a:avLst/>
          </a:prstGeom>
          <a:ln w="12700">
            <a:miter lim="400000"/>
          </a:ln>
        </p:spPr>
      </p:pic>
      <p:pic>
        <p:nvPicPr>
          <p:cNvPr id="382" name="image45.jpeg" descr="image45.jpeg"/>
          <p:cNvPicPr>
            <a:picLocks noChangeAspect="1"/>
          </p:cNvPicPr>
          <p:nvPr/>
        </p:nvPicPr>
        <p:blipFill>
          <a:blip r:embed="rId3"/>
          <a:stretch>
            <a:fillRect/>
          </a:stretch>
        </p:blipFill>
        <p:spPr>
          <a:xfrm>
            <a:off x="3214678" y="2000239"/>
            <a:ext cx="2605721" cy="3096001"/>
          </a:xfrm>
          <a:prstGeom prst="rect">
            <a:avLst/>
          </a:prstGeom>
          <a:ln w="12700">
            <a:miter lim="400000"/>
          </a:ln>
        </p:spPr>
      </p:pic>
      <p:pic>
        <p:nvPicPr>
          <p:cNvPr id="383" name="image46.png" descr="image46.png"/>
          <p:cNvPicPr>
            <a:picLocks noChangeAspect="1"/>
          </p:cNvPicPr>
          <p:nvPr/>
        </p:nvPicPr>
        <p:blipFill>
          <a:blip r:embed="rId4"/>
          <a:stretch>
            <a:fillRect/>
          </a:stretch>
        </p:blipFill>
        <p:spPr>
          <a:xfrm>
            <a:off x="6033799" y="2000239"/>
            <a:ext cx="2610167" cy="3096001"/>
          </a:xfrm>
          <a:prstGeom prst="rect">
            <a:avLst/>
          </a:prstGeom>
          <a:ln w="12700">
            <a:miter lim="400000"/>
          </a:ln>
        </p:spPr>
      </p:pic>
    </p:spTree>
    <p:extLst>
      <p:ext uri="{BB962C8B-B14F-4D97-AF65-F5344CB8AC3E}">
        <p14:creationId xmlns:p14="http://schemas.microsoft.com/office/powerpoint/2010/main" val="341430336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标题"/>
          <p:cNvSpPr txBox="1">
            <a:spLocks noGrp="1"/>
          </p:cNvSpPr>
          <p:nvPr>
            <p:ph type="title"/>
          </p:nvPr>
        </p:nvSpPr>
        <p:spPr>
          <a:prstGeom prst="rect">
            <a:avLst/>
          </a:prstGeom>
        </p:spPr>
        <p:txBody>
          <a:bodyPr/>
          <a:lstStyle/>
          <a:p>
            <a:endParaRPr/>
          </a:p>
        </p:txBody>
      </p:sp>
      <p:sp>
        <p:nvSpPr>
          <p:cNvPr id="386" name="Color can be divided into chromatic color and achromatic color.…"/>
          <p:cNvSpPr txBox="1">
            <a:spLocks noGrp="1"/>
          </p:cNvSpPr>
          <p:nvPr>
            <p:ph type="body" idx="1"/>
          </p:nvPr>
        </p:nvSpPr>
        <p:spPr>
          <a:prstGeom prst="rect">
            <a:avLst/>
          </a:prstGeom>
        </p:spPr>
        <p:txBody>
          <a:bodyPr/>
          <a:lstStyle/>
          <a:p>
            <a:pPr marL="438911" indent="-320039">
              <a:lnSpc>
                <a:spcPct val="96000"/>
              </a:lnSpc>
              <a:spcBef>
                <a:spcPts val="600"/>
              </a:spcBef>
              <a:defRPr sz="2200"/>
            </a:pPr>
            <a:r>
              <a:t>Color can be divided into chromatic color and achromatic color. </a:t>
            </a:r>
          </a:p>
          <a:p>
            <a:pPr marL="438911" indent="-320039">
              <a:lnSpc>
                <a:spcPct val="96000"/>
              </a:lnSpc>
              <a:spcBef>
                <a:spcPts val="600"/>
              </a:spcBef>
              <a:defRPr sz="2200"/>
            </a:pPr>
            <a:r>
              <a:t>Chromatic color means the monochrome color (red, yellow, blue, etc.) and their combination. The colorful objects reflect the light selectively to the light spectrum of different wavelengths.  Hence, they present different color under white light. </a:t>
            </a:r>
          </a:p>
          <a:p>
            <a:pPr marL="438911" indent="-320039">
              <a:lnSpc>
                <a:spcPct val="96000"/>
              </a:lnSpc>
              <a:spcBef>
                <a:spcPts val="600"/>
              </a:spcBef>
              <a:defRPr sz="2200"/>
            </a:pPr>
            <a:r>
              <a:t>Achromatic color, also called non- chromatic color OR grayscale, means white, black and the gray intensities between them. The achromatic objects do not select the wavelength, so they are in neutral color. </a:t>
            </a:r>
          </a:p>
        </p:txBody>
      </p:sp>
    </p:spTree>
    <p:extLst>
      <p:ext uri="{BB962C8B-B14F-4D97-AF65-F5344CB8AC3E}">
        <p14:creationId xmlns:p14="http://schemas.microsoft.com/office/powerpoint/2010/main" val="392720529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Light and color"/>
          <p:cNvSpPr txBox="1">
            <a:spLocks noGrp="1"/>
          </p:cNvSpPr>
          <p:nvPr>
            <p:ph type="title"/>
          </p:nvPr>
        </p:nvSpPr>
        <p:spPr>
          <a:prstGeom prst="rect">
            <a:avLst/>
          </a:prstGeom>
        </p:spPr>
        <p:txBody>
          <a:bodyPr/>
          <a:lstStyle>
            <a:lvl1pPr>
              <a:defRPr sz="3600"/>
            </a:lvl1pPr>
          </a:lstStyle>
          <a:p>
            <a:r>
              <a:t>  Light and color</a:t>
            </a:r>
          </a:p>
        </p:txBody>
      </p:sp>
      <p:sp>
        <p:nvSpPr>
          <p:cNvPr id="391" name="Color vision is the feeling of human brain when lights of different wavelengths reach retina. The visible wavelength lies between 390nm~780nm. Normally, human can identifies 120~180 colors including the 7 principle colors purple, blue, cyan, green, yellow, orange and red."/>
          <p:cNvSpPr txBox="1">
            <a:spLocks noGrp="1"/>
          </p:cNvSpPr>
          <p:nvPr>
            <p:ph type="body" idx="1"/>
          </p:nvPr>
        </p:nvSpPr>
        <p:spPr>
          <a:prstGeom prst="rect">
            <a:avLst/>
          </a:prstGeom>
        </p:spPr>
        <p:txBody>
          <a:bodyPr/>
          <a:lstStyle>
            <a:lvl1pPr>
              <a:defRPr sz="2000"/>
            </a:lvl1pPr>
          </a:lstStyle>
          <a:p>
            <a:r>
              <a:t>Color vision is the feeling of human brain when lights of different wavelengths reach retina. The visible wavelength lies between 390nm~780nm. Normally, human can identifies 120~180 colors including the 7 principle colors purple, blue, cyan, green, yellow, orange and red. </a:t>
            </a:r>
          </a:p>
        </p:txBody>
      </p:sp>
      <p:pic>
        <p:nvPicPr>
          <p:cNvPr id="392" name="image47.png" descr="image47.png"/>
          <p:cNvPicPr>
            <a:picLocks noChangeAspect="1"/>
          </p:cNvPicPr>
          <p:nvPr/>
        </p:nvPicPr>
        <p:blipFill>
          <a:blip r:embed="rId3"/>
          <a:stretch>
            <a:fillRect/>
          </a:stretch>
        </p:blipFill>
        <p:spPr>
          <a:xfrm>
            <a:off x="1907703" y="3284983"/>
            <a:ext cx="5072064" cy="3213101"/>
          </a:xfrm>
          <a:prstGeom prst="rect">
            <a:avLst/>
          </a:prstGeom>
          <a:ln w="12700">
            <a:miter lim="400000"/>
          </a:ln>
        </p:spPr>
      </p:pic>
    </p:spTree>
    <p:extLst>
      <p:ext uri="{BB962C8B-B14F-4D97-AF65-F5344CB8AC3E}">
        <p14:creationId xmlns:p14="http://schemas.microsoft.com/office/powerpoint/2010/main" val="378445989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标题"/>
          <p:cNvSpPr txBox="1">
            <a:spLocks noGrp="1"/>
          </p:cNvSpPr>
          <p:nvPr>
            <p:ph type="title"/>
          </p:nvPr>
        </p:nvSpPr>
        <p:spPr>
          <a:prstGeom prst="rect">
            <a:avLst/>
          </a:prstGeom>
        </p:spPr>
        <p:txBody>
          <a:bodyPr/>
          <a:lstStyle/>
          <a:p>
            <a:endParaRPr/>
          </a:p>
        </p:txBody>
      </p:sp>
      <p:sp>
        <p:nvSpPr>
          <p:cNvPr id="397" name="Retina is the most important part of human eyes, like the film in an camera, to capture the light and produce image. There are two kinds of vision cell on the retina: rods and cones.…"/>
          <p:cNvSpPr txBox="1">
            <a:spLocks noGrp="1"/>
          </p:cNvSpPr>
          <p:nvPr>
            <p:ph type="body" sz="half" idx="1"/>
          </p:nvPr>
        </p:nvSpPr>
        <p:spPr>
          <a:xfrm>
            <a:off x="457200" y="1775191"/>
            <a:ext cx="4330825" cy="4966178"/>
          </a:xfrm>
          <a:prstGeom prst="rect">
            <a:avLst/>
          </a:prstGeom>
        </p:spPr>
        <p:txBody>
          <a:bodyPr/>
          <a:lstStyle/>
          <a:p>
            <a:pPr>
              <a:lnSpc>
                <a:spcPct val="80000"/>
              </a:lnSpc>
              <a:defRPr sz="2400"/>
            </a:pPr>
            <a:r>
              <a:t>Retina is the most important part of human eyes, like the film in an camera, to capture the light and produce image. There are two kinds of vision cell on the retina: rods and cones. </a:t>
            </a:r>
          </a:p>
          <a:p>
            <a:pPr marL="731519" lvl="1" indent="-274319">
              <a:lnSpc>
                <a:spcPct val="80000"/>
              </a:lnSpc>
              <a:spcBef>
                <a:spcPts val="500"/>
              </a:spcBef>
              <a:buClr>
                <a:srgbClr val="60B5CC"/>
              </a:buClr>
              <a:defRPr sz="2100"/>
            </a:pPr>
            <a:r>
              <a:t>Rods: ~100, 000, 000, sensitive to light but cannot identify different colors.</a:t>
            </a:r>
          </a:p>
          <a:p>
            <a:pPr marL="731519" lvl="1" indent="-274319">
              <a:lnSpc>
                <a:spcPct val="80000"/>
              </a:lnSpc>
              <a:spcBef>
                <a:spcPts val="500"/>
              </a:spcBef>
              <a:buClr>
                <a:srgbClr val="60B5CC"/>
              </a:buClr>
              <a:defRPr sz="2100"/>
            </a:pPr>
            <a:r>
              <a:t>Cones: ~6,000,000-7,000,000, work under strong light, but can identify different colors.</a:t>
            </a:r>
          </a:p>
        </p:txBody>
      </p:sp>
      <p:pic>
        <p:nvPicPr>
          <p:cNvPr id="398" name="image48.png" descr="image48.png"/>
          <p:cNvPicPr>
            <a:picLocks noChangeAspect="1"/>
          </p:cNvPicPr>
          <p:nvPr/>
        </p:nvPicPr>
        <p:blipFill>
          <a:blip r:embed="rId2"/>
          <a:stretch>
            <a:fillRect/>
          </a:stretch>
        </p:blipFill>
        <p:spPr>
          <a:xfrm>
            <a:off x="6288123" y="116632"/>
            <a:ext cx="2792859" cy="2939301"/>
          </a:xfrm>
          <a:prstGeom prst="rect">
            <a:avLst/>
          </a:prstGeom>
          <a:ln w="12700">
            <a:miter lim="400000"/>
          </a:ln>
        </p:spPr>
      </p:pic>
      <p:pic>
        <p:nvPicPr>
          <p:cNvPr id="399" name="image49.png" descr="image49.png"/>
          <p:cNvPicPr>
            <a:picLocks noChangeAspect="1"/>
          </p:cNvPicPr>
          <p:nvPr/>
        </p:nvPicPr>
        <p:blipFill>
          <a:blip r:embed="rId3"/>
          <a:stretch>
            <a:fillRect/>
          </a:stretch>
        </p:blipFill>
        <p:spPr>
          <a:xfrm>
            <a:off x="4971670" y="3055932"/>
            <a:ext cx="4064827" cy="3701546"/>
          </a:xfrm>
          <a:prstGeom prst="rect">
            <a:avLst/>
          </a:prstGeom>
          <a:ln w="12700">
            <a:miter lim="400000"/>
          </a:ln>
        </p:spPr>
      </p:pic>
    </p:spTree>
    <p:extLst>
      <p:ext uri="{BB962C8B-B14F-4D97-AF65-F5344CB8AC3E}">
        <p14:creationId xmlns:p14="http://schemas.microsoft.com/office/powerpoint/2010/main" val="30372526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Main content"/>
          <p:cNvSpPr txBox="1">
            <a:spLocks noGrp="1"/>
          </p:cNvSpPr>
          <p:nvPr>
            <p:ph type="title"/>
          </p:nvPr>
        </p:nvSpPr>
        <p:spPr>
          <a:xfrm>
            <a:off x="395288" y="260350"/>
            <a:ext cx="8229601" cy="941388"/>
          </a:xfrm>
          <a:prstGeom prst="rect">
            <a:avLst/>
          </a:prstGeom>
        </p:spPr>
        <p:txBody>
          <a:bodyPr/>
          <a:lstStyle>
            <a:lvl1pPr>
              <a:defRPr sz="3600"/>
            </a:lvl1pPr>
          </a:lstStyle>
          <a:p>
            <a:r>
              <a:rPr dirty="0"/>
              <a:t>Main content</a:t>
            </a:r>
          </a:p>
        </p:txBody>
      </p:sp>
      <p:sp>
        <p:nvSpPr>
          <p:cNvPr id="161" name="Basic principle of imaging…"/>
          <p:cNvSpPr txBox="1">
            <a:spLocks noGrp="1"/>
          </p:cNvSpPr>
          <p:nvPr>
            <p:ph type="body" idx="1"/>
          </p:nvPr>
        </p:nvSpPr>
        <p:spPr>
          <a:xfrm>
            <a:off x="539551" y="1628799"/>
            <a:ext cx="8229601" cy="4525964"/>
          </a:xfrm>
          <a:prstGeom prst="rect">
            <a:avLst/>
          </a:prstGeom>
        </p:spPr>
        <p:txBody>
          <a:bodyPr>
            <a:normAutofit/>
          </a:bodyPr>
          <a:lstStyle/>
          <a:p>
            <a:pPr>
              <a:lnSpc>
                <a:spcPct val="90000"/>
              </a:lnSpc>
              <a:defRPr sz="2500">
                <a:solidFill>
                  <a:srgbClr val="FF2600"/>
                </a:solidFill>
              </a:defRPr>
            </a:pPr>
            <a:r>
              <a:rPr lang="en-US" altLang="zh-CN" dirty="0"/>
              <a:t>Representation of grayscale image and color image</a:t>
            </a:r>
            <a:endParaRPr lang="en-US" altLang="zh-CN" sz="2800" dirty="0"/>
          </a:p>
          <a:p>
            <a:pPr>
              <a:lnSpc>
                <a:spcPct val="90000"/>
              </a:lnSpc>
              <a:defRPr sz="2500">
                <a:solidFill>
                  <a:srgbClr val="FF2600"/>
                </a:solidFill>
              </a:defRPr>
            </a:pPr>
            <a:r>
              <a:rPr lang="en-US" altLang="zh-CN" dirty="0"/>
              <a:t>Image format and R/W</a:t>
            </a:r>
            <a:endParaRPr lang="en-US" dirty="0"/>
          </a:p>
          <a:p>
            <a:pPr>
              <a:lnSpc>
                <a:spcPct val="90000"/>
              </a:lnSpc>
              <a:defRPr sz="2500">
                <a:solidFill>
                  <a:srgbClr val="FF2600"/>
                </a:solidFill>
              </a:defRPr>
            </a:pPr>
            <a:r>
              <a:rPr dirty="0"/>
              <a:t>Basic principle of imaging</a:t>
            </a:r>
            <a:endParaRPr sz="2900" dirty="0"/>
          </a:p>
          <a:p>
            <a:pPr>
              <a:lnSpc>
                <a:spcPct val="90000"/>
              </a:lnSpc>
              <a:defRPr sz="2500">
                <a:solidFill>
                  <a:srgbClr val="FF2600"/>
                </a:solidFill>
              </a:defRPr>
            </a:pPr>
            <a:r>
              <a:rPr dirty="0"/>
              <a:t>Physical meaning of color and color vision</a:t>
            </a:r>
            <a:endParaRPr sz="2900" dirty="0"/>
          </a:p>
          <a:p>
            <a:pPr>
              <a:lnSpc>
                <a:spcPct val="90000"/>
              </a:lnSpc>
              <a:defRPr sz="2500">
                <a:solidFill>
                  <a:srgbClr val="FF2600"/>
                </a:solidFill>
              </a:defRPr>
            </a:pPr>
            <a:r>
              <a:rPr dirty="0"/>
              <a:t>Color space: definition and transformation</a:t>
            </a:r>
            <a:endParaRPr sz="2800" dirty="0"/>
          </a:p>
          <a:p>
            <a:pPr>
              <a:lnSpc>
                <a:spcPct val="90000"/>
              </a:lnSpc>
              <a:defRPr sz="2500"/>
            </a:pPr>
            <a:r>
              <a:rPr dirty="0"/>
              <a:t>Data structure of image processing</a:t>
            </a:r>
            <a:endParaRPr sz="2800" dirty="0"/>
          </a:p>
          <a:p>
            <a:pPr>
              <a:lnSpc>
                <a:spcPct val="90000"/>
              </a:lnSpc>
              <a:defRPr sz="2500"/>
            </a:pPr>
            <a:r>
              <a:rPr dirty="0"/>
              <a:t>Programming for image processing</a:t>
            </a:r>
            <a:endParaRPr sz="2800" dirty="0"/>
          </a:p>
          <a:p>
            <a:pPr marL="731519" lvl="1" indent="-274319">
              <a:lnSpc>
                <a:spcPct val="90000"/>
              </a:lnSpc>
              <a:spcBef>
                <a:spcPts val="500"/>
              </a:spcBef>
              <a:buClr>
                <a:srgbClr val="60B5CC"/>
              </a:buClr>
              <a:defRPr sz="2200"/>
            </a:pPr>
            <a:r>
              <a:rPr dirty="0"/>
              <a:t>Understanding image in computer</a:t>
            </a:r>
            <a:endParaRPr sz="2400" dirty="0"/>
          </a:p>
          <a:p>
            <a:pPr marL="731519" lvl="1" indent="-274319">
              <a:lnSpc>
                <a:spcPct val="90000"/>
              </a:lnSpc>
              <a:spcBef>
                <a:spcPts val="500"/>
              </a:spcBef>
              <a:buClr>
                <a:srgbClr val="60B5CC"/>
              </a:buClr>
              <a:defRPr sz="2200"/>
            </a:pPr>
            <a:r>
              <a:rPr dirty="0"/>
              <a:t>Access DIB: brief introduction of typical APIs</a:t>
            </a:r>
            <a:endParaRPr sz="2400" dirty="0"/>
          </a:p>
          <a:p>
            <a:pPr marL="731519" lvl="1" indent="-274319">
              <a:lnSpc>
                <a:spcPct val="90000"/>
              </a:lnSpc>
              <a:spcBef>
                <a:spcPts val="500"/>
              </a:spcBef>
              <a:buClr>
                <a:srgbClr val="60B5CC"/>
              </a:buClr>
              <a:defRPr sz="2200"/>
            </a:pPr>
            <a:r>
              <a:rPr dirty="0"/>
              <a:t>Visual C++ programming interface and code example</a:t>
            </a:r>
            <a:endParaRPr sz="2400" dirty="0"/>
          </a:p>
          <a:p>
            <a:pPr marL="731519" lvl="1" indent="-274319">
              <a:lnSpc>
                <a:spcPct val="90000"/>
              </a:lnSpc>
              <a:spcBef>
                <a:spcPts val="500"/>
              </a:spcBef>
              <a:buClr>
                <a:srgbClr val="60B5CC"/>
              </a:buClr>
              <a:defRPr sz="2200"/>
            </a:pPr>
            <a:r>
              <a:rPr dirty="0"/>
              <a:t>Image processing functions in </a:t>
            </a:r>
            <a:r>
              <a:rPr dirty="0" err="1"/>
              <a:t>Matlab</a:t>
            </a:r>
            <a:endParaRPr sz="2400" dirty="0"/>
          </a:p>
          <a:p>
            <a:pPr>
              <a:lnSpc>
                <a:spcPct val="90000"/>
              </a:lnSpc>
              <a:defRPr sz="2500"/>
            </a:pPr>
            <a:r>
              <a:rPr dirty="0"/>
              <a:t>Popular image processing software</a:t>
            </a:r>
          </a:p>
        </p:txBody>
      </p:sp>
    </p:spTree>
    <p:extLst>
      <p:ext uri="{BB962C8B-B14F-4D97-AF65-F5344CB8AC3E}">
        <p14:creationId xmlns:p14="http://schemas.microsoft.com/office/powerpoint/2010/main" val="56532955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hree-primary colors"/>
          <p:cNvSpPr txBox="1">
            <a:spLocks noGrp="1"/>
          </p:cNvSpPr>
          <p:nvPr>
            <p:ph type="title"/>
          </p:nvPr>
        </p:nvSpPr>
        <p:spPr>
          <a:prstGeom prst="rect">
            <a:avLst/>
          </a:prstGeom>
        </p:spPr>
        <p:txBody>
          <a:bodyPr/>
          <a:lstStyle/>
          <a:p>
            <a:r>
              <a:t>Three-primary colors</a:t>
            </a:r>
          </a:p>
        </p:txBody>
      </p:sp>
      <p:sp>
        <p:nvSpPr>
          <p:cNvPr id="166" name="Three-primary colors is a typical explanation of color vision mechanism…"/>
          <p:cNvSpPr txBox="1">
            <a:spLocks noGrp="1"/>
          </p:cNvSpPr>
          <p:nvPr>
            <p:ph type="body" idx="1"/>
          </p:nvPr>
        </p:nvSpPr>
        <p:spPr>
          <a:prstGeom prst="rect">
            <a:avLst/>
          </a:prstGeom>
        </p:spPr>
        <p:txBody>
          <a:bodyPr/>
          <a:lstStyle/>
          <a:p>
            <a:pPr>
              <a:lnSpc>
                <a:spcPct val="90000"/>
              </a:lnSpc>
              <a:defRPr sz="2900">
                <a:solidFill>
                  <a:srgbClr val="FF2600"/>
                </a:solidFill>
              </a:defRPr>
            </a:pPr>
            <a:r>
              <a:t>Three-primary colors</a:t>
            </a:r>
            <a:r>
              <a:rPr>
                <a:solidFill>
                  <a:srgbClr val="000000"/>
                </a:solidFill>
              </a:rPr>
              <a:t> is a typical explanation of color vision mechanism</a:t>
            </a:r>
          </a:p>
          <a:p>
            <a:pPr marL="731519" lvl="1" indent="-274319">
              <a:lnSpc>
                <a:spcPct val="90000"/>
              </a:lnSpc>
              <a:spcBef>
                <a:spcPts val="600"/>
              </a:spcBef>
              <a:buClr>
                <a:srgbClr val="60B5CC"/>
              </a:buClr>
              <a:defRPr sz="2500"/>
            </a:pPr>
            <a:r>
              <a:t>It is believed that there are three kinds of cones or photopigments corresponding to </a:t>
            </a:r>
            <a:r>
              <a:rPr>
                <a:solidFill>
                  <a:srgbClr val="FF2600"/>
                </a:solidFill>
              </a:rPr>
              <a:t>RED</a:t>
            </a:r>
            <a:r>
              <a:t>, </a:t>
            </a:r>
            <a:r>
              <a:rPr>
                <a:solidFill>
                  <a:srgbClr val="479349"/>
                </a:solidFill>
              </a:rPr>
              <a:t>GREEN</a:t>
            </a:r>
            <a:r>
              <a:t> and </a:t>
            </a:r>
            <a:r>
              <a:rPr>
                <a:solidFill>
                  <a:srgbClr val="0223C0"/>
                </a:solidFill>
              </a:rPr>
              <a:t>BLUE</a:t>
            </a:r>
            <a:r>
              <a:t>’s wavelengths.  </a:t>
            </a:r>
          </a:p>
          <a:p>
            <a:pPr marL="731519" lvl="1" indent="-274319">
              <a:lnSpc>
                <a:spcPct val="90000"/>
              </a:lnSpc>
              <a:spcBef>
                <a:spcPts val="600"/>
              </a:spcBef>
              <a:buClr>
                <a:srgbClr val="60B5CC"/>
              </a:buClr>
              <a:defRPr sz="2500"/>
            </a:pPr>
            <a:r>
              <a:t>When light of specific wavelength reaches human eyes, the corresponding cones are stimulated and cause the color vision (color perception) in human brain. </a:t>
            </a:r>
          </a:p>
          <a:p>
            <a:pPr marL="731519" lvl="1" indent="-274319">
              <a:lnSpc>
                <a:spcPct val="90000"/>
              </a:lnSpc>
              <a:spcBef>
                <a:spcPts val="600"/>
              </a:spcBef>
              <a:buClr>
                <a:srgbClr val="60B5CC"/>
              </a:buClr>
              <a:defRPr sz="2500"/>
            </a:pPr>
            <a:r>
              <a:t>If three kinds of cones are stimulated </a:t>
            </a:r>
            <a:r>
              <a:rPr b="1">
                <a:solidFill>
                  <a:srgbClr val="C64847"/>
                </a:solidFill>
                <a:latin typeface="+mj-lt"/>
                <a:ea typeface="+mj-ea"/>
                <a:cs typeface="+mj-cs"/>
                <a:sym typeface="Helvetica"/>
              </a:rPr>
              <a:t>equivalently</a:t>
            </a:r>
            <a:r>
              <a:t>, </a:t>
            </a:r>
            <a:r>
              <a:rPr b="1">
                <a:solidFill>
                  <a:srgbClr val="98A0B2"/>
                </a:solidFill>
                <a:latin typeface="+mj-lt"/>
                <a:ea typeface="+mj-ea"/>
                <a:cs typeface="+mj-cs"/>
                <a:sym typeface="Helvetica"/>
              </a:rPr>
              <a:t>achromatism</a:t>
            </a:r>
            <a:r>
              <a:t> will happen.  </a:t>
            </a:r>
          </a:p>
        </p:txBody>
      </p:sp>
    </p:spTree>
    <p:extLst>
      <p:ext uri="{BB962C8B-B14F-4D97-AF65-F5344CB8AC3E}">
        <p14:creationId xmlns:p14="http://schemas.microsoft.com/office/powerpoint/2010/main" val="142792674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lor vision basic"/>
          <p:cNvSpPr txBox="1">
            <a:spLocks noGrp="1"/>
          </p:cNvSpPr>
          <p:nvPr>
            <p:ph type="title"/>
          </p:nvPr>
        </p:nvSpPr>
        <p:spPr>
          <a:prstGeom prst="rect">
            <a:avLst/>
          </a:prstGeom>
        </p:spPr>
        <p:txBody>
          <a:bodyPr/>
          <a:lstStyle>
            <a:lvl1pPr>
              <a:defRPr sz="3600"/>
            </a:lvl1pPr>
          </a:lstStyle>
          <a:p>
            <a:r>
              <a:t>  Color vision basic</a:t>
            </a:r>
          </a:p>
        </p:txBody>
      </p:sp>
      <p:sp>
        <p:nvSpPr>
          <p:cNvPr id="171" name="Commission internationale de l‘éclairage (CIE)，based on the existing experimental results, select 700nm (R), 541.6nm (G), and 435.8nm (B) as the three-primary colors, and the corresponding spectrum distribution of stimulation is computed and demonstrated as below （Left)."/>
          <p:cNvSpPr txBox="1">
            <a:spLocks noGrp="1"/>
          </p:cNvSpPr>
          <p:nvPr>
            <p:ph type="body" sz="half" idx="1"/>
          </p:nvPr>
        </p:nvSpPr>
        <p:spPr>
          <a:xfrm>
            <a:off x="457200" y="1422400"/>
            <a:ext cx="8229600" cy="1757364"/>
          </a:xfrm>
          <a:prstGeom prst="rect">
            <a:avLst/>
          </a:prstGeom>
        </p:spPr>
        <p:txBody>
          <a:bodyPr/>
          <a:lstStyle/>
          <a:p>
            <a:pPr>
              <a:defRPr sz="2000"/>
            </a:pPr>
            <a:r>
              <a:t>Commission internationale de l‘éclairage (CIE)</a:t>
            </a:r>
            <a:r>
              <a:rPr>
                <a:latin typeface="+mj-lt"/>
                <a:ea typeface="+mj-ea"/>
                <a:cs typeface="+mj-cs"/>
                <a:sym typeface="Helvetica"/>
              </a:rPr>
              <a:t>，</a:t>
            </a:r>
            <a:r>
              <a:t>based on the existing experimental results, select 700nm (R), 541.6nm (G), and 435.8nm (B) as the three-primary colors, and the corresponding spectrum distribution of stimulation is computed and demonstrated as below </a:t>
            </a:r>
            <a:r>
              <a:rPr>
                <a:latin typeface="+mj-lt"/>
                <a:ea typeface="+mj-ea"/>
                <a:cs typeface="+mj-cs"/>
                <a:sym typeface="Helvetica"/>
              </a:rPr>
              <a:t>（</a:t>
            </a:r>
            <a:r>
              <a:t>Left). </a:t>
            </a:r>
          </a:p>
        </p:txBody>
      </p:sp>
      <p:pic>
        <p:nvPicPr>
          <p:cNvPr id="172" name="image47.png" descr="image47.png"/>
          <p:cNvPicPr>
            <a:picLocks noChangeAspect="1"/>
          </p:cNvPicPr>
          <p:nvPr/>
        </p:nvPicPr>
        <p:blipFill>
          <a:blip r:embed="rId3"/>
          <a:stretch>
            <a:fillRect/>
          </a:stretch>
        </p:blipFill>
        <p:spPr>
          <a:xfrm>
            <a:off x="285750" y="3001963"/>
            <a:ext cx="5072063" cy="3213101"/>
          </a:xfrm>
          <a:prstGeom prst="rect">
            <a:avLst/>
          </a:prstGeom>
          <a:ln w="12700">
            <a:miter lim="400000"/>
          </a:ln>
        </p:spPr>
      </p:pic>
      <p:sp>
        <p:nvSpPr>
          <p:cNvPr id="173" name="1931 CIE RGB system: Standard color vision observer’s three-primary color spectrum distribution of stimulation"/>
          <p:cNvSpPr/>
          <p:nvPr/>
        </p:nvSpPr>
        <p:spPr>
          <a:xfrm>
            <a:off x="-1" y="6212593"/>
            <a:ext cx="592931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a:latin typeface="Arial"/>
                <a:ea typeface="Arial"/>
                <a:cs typeface="Arial"/>
                <a:sym typeface="Arial"/>
              </a:defRPr>
            </a:lvl1pPr>
          </a:lstStyle>
          <a:p>
            <a:r>
              <a:t>1931 CIE RGB system: Standard color vision observer’s three-primary color spectrum distribution of stimulation</a:t>
            </a:r>
          </a:p>
        </p:txBody>
      </p:sp>
      <p:sp>
        <p:nvSpPr>
          <p:cNvPr id="174" name="Color space"/>
          <p:cNvSpPr/>
          <p:nvPr/>
        </p:nvSpPr>
        <p:spPr>
          <a:xfrm>
            <a:off x="5715000" y="6441019"/>
            <a:ext cx="2857500" cy="35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a:latin typeface="Arial"/>
                <a:ea typeface="Arial"/>
                <a:cs typeface="Arial"/>
                <a:sym typeface="Arial"/>
              </a:defRPr>
            </a:lvl1pPr>
          </a:lstStyle>
          <a:p>
            <a:r>
              <a:t>Color space</a:t>
            </a:r>
          </a:p>
        </p:txBody>
      </p:sp>
      <p:pic>
        <p:nvPicPr>
          <p:cNvPr id="175" name="image50.png" descr="image50.png"/>
          <p:cNvPicPr>
            <a:picLocks noChangeAspect="1"/>
          </p:cNvPicPr>
          <p:nvPr/>
        </p:nvPicPr>
        <p:blipFill>
          <a:blip r:embed="rId4"/>
          <a:stretch>
            <a:fillRect/>
          </a:stretch>
        </p:blipFill>
        <p:spPr>
          <a:xfrm>
            <a:off x="5838980" y="3068959"/>
            <a:ext cx="2981492" cy="3331047"/>
          </a:xfrm>
          <a:prstGeom prst="rect">
            <a:avLst/>
          </a:prstGeom>
          <a:ln w="12700">
            <a:miter lim="400000"/>
          </a:ln>
        </p:spPr>
      </p:pic>
    </p:spTree>
    <p:extLst>
      <p:ext uri="{BB962C8B-B14F-4D97-AF65-F5344CB8AC3E}">
        <p14:creationId xmlns:p14="http://schemas.microsoft.com/office/powerpoint/2010/main" val="338032514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roperties of color vision"/>
          <p:cNvSpPr txBox="1">
            <a:spLocks noGrp="1"/>
          </p:cNvSpPr>
          <p:nvPr>
            <p:ph type="title"/>
          </p:nvPr>
        </p:nvSpPr>
        <p:spPr>
          <a:prstGeom prst="rect">
            <a:avLst/>
          </a:prstGeom>
        </p:spPr>
        <p:txBody>
          <a:bodyPr/>
          <a:lstStyle>
            <a:lvl1pPr>
              <a:defRPr sz="3600"/>
            </a:lvl1pPr>
          </a:lstStyle>
          <a:p>
            <a:r>
              <a:t>Properties of color vision</a:t>
            </a:r>
          </a:p>
        </p:txBody>
      </p:sp>
      <p:sp>
        <p:nvSpPr>
          <p:cNvPr id="180" name="Absolute color vision is not precise: Human identifies color by visual context."/>
          <p:cNvSpPr txBox="1">
            <a:spLocks noGrp="1"/>
          </p:cNvSpPr>
          <p:nvPr>
            <p:ph type="body" sz="quarter" idx="1"/>
          </p:nvPr>
        </p:nvSpPr>
        <p:spPr>
          <a:xfrm>
            <a:off x="457200" y="1648191"/>
            <a:ext cx="8229600" cy="1149754"/>
          </a:xfrm>
          <a:prstGeom prst="rect">
            <a:avLst/>
          </a:prstGeom>
        </p:spPr>
        <p:txBody>
          <a:bodyPr/>
          <a:lstStyle>
            <a:lvl1pPr>
              <a:defRPr sz="2000"/>
            </a:lvl1pPr>
          </a:lstStyle>
          <a:p>
            <a:r>
              <a:t>Absolute color vision is not precise: Human identifies color by visual context. </a:t>
            </a:r>
          </a:p>
        </p:txBody>
      </p:sp>
      <p:pic>
        <p:nvPicPr>
          <p:cNvPr id="181" name="image51.png" descr="image51.png"/>
          <p:cNvPicPr>
            <a:picLocks noChangeAspect="1"/>
          </p:cNvPicPr>
          <p:nvPr/>
        </p:nvPicPr>
        <p:blipFill>
          <a:blip r:embed="rId3"/>
          <a:stretch>
            <a:fillRect/>
          </a:stretch>
        </p:blipFill>
        <p:spPr>
          <a:xfrm>
            <a:off x="2141537" y="2276475"/>
            <a:ext cx="6410326" cy="1619250"/>
          </a:xfrm>
          <a:prstGeom prst="rect">
            <a:avLst/>
          </a:prstGeom>
          <a:ln w="12700">
            <a:miter lim="400000"/>
          </a:ln>
        </p:spPr>
      </p:pic>
      <p:pic>
        <p:nvPicPr>
          <p:cNvPr id="182" name="image52.png" descr="image52.png"/>
          <p:cNvPicPr>
            <a:picLocks noChangeAspect="1"/>
          </p:cNvPicPr>
          <p:nvPr/>
        </p:nvPicPr>
        <p:blipFill>
          <a:blip r:embed="rId4"/>
          <a:stretch>
            <a:fillRect/>
          </a:stretch>
        </p:blipFill>
        <p:spPr>
          <a:xfrm>
            <a:off x="444500" y="3706581"/>
            <a:ext cx="4493953" cy="3489326"/>
          </a:xfrm>
          <a:prstGeom prst="rect">
            <a:avLst/>
          </a:prstGeom>
          <a:ln w="12700">
            <a:miter lim="400000"/>
          </a:ln>
        </p:spPr>
      </p:pic>
    </p:spTree>
    <p:extLst>
      <p:ext uri="{BB962C8B-B14F-4D97-AF65-F5344CB8AC3E}">
        <p14:creationId xmlns:p14="http://schemas.microsoft.com/office/powerpoint/2010/main" val="103357231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roperties of color vision"/>
          <p:cNvSpPr txBox="1">
            <a:spLocks noGrp="1"/>
          </p:cNvSpPr>
          <p:nvPr>
            <p:ph type="title"/>
          </p:nvPr>
        </p:nvSpPr>
        <p:spPr>
          <a:prstGeom prst="rect">
            <a:avLst/>
          </a:prstGeom>
        </p:spPr>
        <p:txBody>
          <a:bodyPr/>
          <a:lstStyle>
            <a:lvl1pPr>
              <a:defRPr sz="3600"/>
            </a:lvl1pPr>
          </a:lstStyle>
          <a:p>
            <a:r>
              <a:t>Properties of color vision</a:t>
            </a:r>
          </a:p>
        </p:txBody>
      </p:sp>
      <p:sp>
        <p:nvSpPr>
          <p:cNvPr id="187" name="Perceptive ability"/>
          <p:cNvSpPr txBox="1">
            <a:spLocks noGrp="1"/>
          </p:cNvSpPr>
          <p:nvPr>
            <p:ph type="body" idx="1"/>
          </p:nvPr>
        </p:nvSpPr>
        <p:spPr>
          <a:prstGeom prst="rect">
            <a:avLst/>
          </a:prstGeom>
        </p:spPr>
        <p:txBody>
          <a:bodyPr/>
          <a:lstStyle>
            <a:lvl1pPr>
              <a:defRPr sz="2400"/>
            </a:lvl1pPr>
          </a:lstStyle>
          <a:p>
            <a:r>
              <a:t>Perceptive ability</a:t>
            </a:r>
          </a:p>
        </p:txBody>
      </p:sp>
      <p:pic>
        <p:nvPicPr>
          <p:cNvPr id="188" name="image53.png" descr="image53.png"/>
          <p:cNvPicPr>
            <a:picLocks noChangeAspect="1"/>
          </p:cNvPicPr>
          <p:nvPr/>
        </p:nvPicPr>
        <p:blipFill>
          <a:blip r:embed="rId2"/>
          <a:stretch>
            <a:fillRect/>
          </a:stretch>
        </p:blipFill>
        <p:spPr>
          <a:xfrm>
            <a:off x="2771799" y="2276872"/>
            <a:ext cx="5695951" cy="1695451"/>
          </a:xfrm>
          <a:prstGeom prst="rect">
            <a:avLst/>
          </a:prstGeom>
          <a:ln w="12700">
            <a:miter lim="400000"/>
          </a:ln>
        </p:spPr>
      </p:pic>
      <p:pic>
        <p:nvPicPr>
          <p:cNvPr id="189" name="image54.png" descr="image54.png"/>
          <p:cNvPicPr>
            <a:picLocks noChangeAspect="1"/>
          </p:cNvPicPr>
          <p:nvPr/>
        </p:nvPicPr>
        <p:blipFill>
          <a:blip r:embed="rId3"/>
          <a:stretch>
            <a:fillRect/>
          </a:stretch>
        </p:blipFill>
        <p:spPr>
          <a:xfrm>
            <a:off x="2771799" y="4181600"/>
            <a:ext cx="5695951" cy="1695451"/>
          </a:xfrm>
          <a:prstGeom prst="rect">
            <a:avLst/>
          </a:prstGeom>
          <a:ln w="12700">
            <a:miter lim="400000"/>
          </a:ln>
        </p:spPr>
      </p:pic>
      <p:sp>
        <p:nvSpPr>
          <p:cNvPr id="190" name="Apart from the above, different people may have different perceptive abilities."/>
          <p:cNvSpPr/>
          <p:nvPr/>
        </p:nvSpPr>
        <p:spPr>
          <a:xfrm>
            <a:off x="1043607" y="5949279"/>
            <a:ext cx="8100394"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2400"/>
            </a:pPr>
            <a:r>
              <a:t>Apart from the above, </a:t>
            </a:r>
            <a:r>
              <a:rPr>
                <a:solidFill>
                  <a:srgbClr val="FF2600"/>
                </a:solidFill>
              </a:rPr>
              <a:t>different people may have different perceptive abilities</a:t>
            </a:r>
            <a:r>
              <a:t>.</a:t>
            </a:r>
          </a:p>
        </p:txBody>
      </p:sp>
    </p:spTree>
    <p:extLst>
      <p:ext uri="{BB962C8B-B14F-4D97-AF65-F5344CB8AC3E}">
        <p14:creationId xmlns:p14="http://schemas.microsoft.com/office/powerpoint/2010/main" val="369657578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90"/>
                                        </p:tgtEl>
                                        <p:attrNameLst>
                                          <p:attrName>style.visibility</p:attrName>
                                        </p:attrNameLst>
                                      </p:cBhvr>
                                      <p:to>
                                        <p:strVal val="visible"/>
                                      </p:to>
                                    </p:set>
                                    <p:anim calcmode="lin" valueType="num">
                                      <p:cBhvr>
                                        <p:cTn id="7" dur="1000" fill="hold"/>
                                        <p:tgtEl>
                                          <p:spTgt spid="190"/>
                                        </p:tgtEl>
                                        <p:attrNameLst>
                                          <p:attrName>ppt_x</p:attrName>
                                        </p:attrNameLst>
                                      </p:cBhvr>
                                      <p:tavLst>
                                        <p:tav tm="0">
                                          <p:val>
                                            <p:strVal val="#ppt_x"/>
                                          </p:val>
                                        </p:tav>
                                        <p:tav tm="100000">
                                          <p:val>
                                            <p:strVal val="#ppt_x"/>
                                          </p:val>
                                        </p:tav>
                                      </p:tavLst>
                                    </p:anim>
                                    <p:anim calcmode="lin" valueType="num">
                                      <p:cBhvr>
                                        <p:cTn id="8" dur="1000" fill="hold"/>
                                        <p:tgtEl>
                                          <p:spTgt spid="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roperties of color vision"/>
          <p:cNvSpPr txBox="1">
            <a:spLocks noGrp="1"/>
          </p:cNvSpPr>
          <p:nvPr>
            <p:ph type="title"/>
          </p:nvPr>
        </p:nvSpPr>
        <p:spPr>
          <a:prstGeom prst="rect">
            <a:avLst/>
          </a:prstGeom>
        </p:spPr>
        <p:txBody>
          <a:bodyPr/>
          <a:lstStyle>
            <a:lvl1pPr>
              <a:defRPr sz="3600"/>
            </a:lvl1pPr>
          </a:lstStyle>
          <a:p>
            <a:r>
              <a:t>Properties of color vision</a:t>
            </a:r>
          </a:p>
        </p:txBody>
      </p:sp>
      <p:sp>
        <p:nvSpPr>
          <p:cNvPr id="193" name="Weber’s Law"/>
          <p:cNvSpPr txBox="1">
            <a:spLocks noGrp="1"/>
          </p:cNvSpPr>
          <p:nvPr>
            <p:ph type="body" idx="1"/>
          </p:nvPr>
        </p:nvSpPr>
        <p:spPr>
          <a:prstGeom prst="rect">
            <a:avLst/>
          </a:prstGeom>
        </p:spPr>
        <p:txBody>
          <a:bodyPr/>
          <a:lstStyle>
            <a:lvl1pPr>
              <a:defRPr sz="2800"/>
            </a:lvl1pPr>
          </a:lstStyle>
          <a:p>
            <a:r>
              <a:t>Weber’s Law</a:t>
            </a:r>
          </a:p>
        </p:txBody>
      </p:sp>
      <p:pic>
        <p:nvPicPr>
          <p:cNvPr id="194" name="image55.png" descr="image55.png"/>
          <p:cNvPicPr>
            <a:picLocks noChangeAspect="1"/>
          </p:cNvPicPr>
          <p:nvPr/>
        </p:nvPicPr>
        <p:blipFill>
          <a:blip r:embed="rId2"/>
          <a:stretch>
            <a:fillRect/>
          </a:stretch>
        </p:blipFill>
        <p:spPr>
          <a:xfrm>
            <a:off x="4211959" y="1700808"/>
            <a:ext cx="4424421" cy="4613920"/>
          </a:xfrm>
          <a:prstGeom prst="rect">
            <a:avLst/>
          </a:prstGeom>
          <a:ln w="12700">
            <a:miter lim="400000"/>
          </a:ln>
        </p:spPr>
      </p:pic>
      <p:sp>
        <p:nvSpPr>
          <p:cNvPr id="195" name="The sensible difference (visible contrast) is proportional to the intensity of background."/>
          <p:cNvSpPr/>
          <p:nvPr/>
        </p:nvSpPr>
        <p:spPr>
          <a:xfrm>
            <a:off x="504996" y="3707740"/>
            <a:ext cx="3706965" cy="939166"/>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The sensible difference (visible contrast) is proportional to the intensity of background.</a:t>
            </a:r>
          </a:p>
        </p:txBody>
      </p:sp>
      <p:sp>
        <p:nvSpPr>
          <p:cNvPr id="196" name="线条"/>
          <p:cNvSpPr/>
          <p:nvPr/>
        </p:nvSpPr>
        <p:spPr>
          <a:xfrm flipV="1">
            <a:off x="3347863" y="2996951"/>
            <a:ext cx="3816426" cy="641486"/>
          </a:xfrm>
          <a:prstGeom prst="line">
            <a:avLst/>
          </a:prstGeom>
          <a:ln w="6350" cap="rnd">
            <a:solidFill>
              <a:srgbClr val="0070C0"/>
            </a:solidFill>
            <a:tailEnd type="triangle"/>
          </a:ln>
        </p:spPr>
        <p:txBody>
          <a:bodyPr lIns="0" tIns="0" rIns="0" bIns="0"/>
          <a:lstStyle/>
          <a:p>
            <a:pPr defTabSz="457200">
              <a:defRPr sz="1200">
                <a:latin typeface="+mj-lt"/>
                <a:ea typeface="+mj-ea"/>
                <a:cs typeface="+mj-cs"/>
                <a:sym typeface="Helvetica"/>
              </a:defRPr>
            </a:pPr>
            <a:endParaRPr/>
          </a:p>
        </p:txBody>
      </p:sp>
      <p:sp>
        <p:nvSpPr>
          <p:cNvPr id="197" name="线条"/>
          <p:cNvSpPr/>
          <p:nvPr/>
        </p:nvSpPr>
        <p:spPr>
          <a:xfrm>
            <a:off x="3419872" y="4077071"/>
            <a:ext cx="3888432" cy="1440162"/>
          </a:xfrm>
          <a:prstGeom prst="line">
            <a:avLst/>
          </a:prstGeom>
          <a:ln w="6350" cap="rnd">
            <a:solidFill>
              <a:srgbClr val="0070C0"/>
            </a:solidFill>
            <a:tailEnd type="triangle"/>
          </a:ln>
        </p:spPr>
        <p:txBody>
          <a:bodyPr lIns="0" tIns="0" rIns="0" bIns="0"/>
          <a:lstStyle/>
          <a:p>
            <a:pPr defTabSz="457200">
              <a:defRPr sz="1200">
                <a:latin typeface="+mj-lt"/>
                <a:ea typeface="+mj-ea"/>
                <a:cs typeface="+mj-cs"/>
                <a:sym typeface="Helvetica"/>
              </a:defRPr>
            </a:pPr>
            <a:endParaRPr/>
          </a:p>
        </p:txBody>
      </p:sp>
      <p:sp>
        <p:nvSpPr>
          <p:cNvPr id="198" name="线条"/>
          <p:cNvSpPr/>
          <p:nvPr/>
        </p:nvSpPr>
        <p:spPr>
          <a:xfrm>
            <a:off x="7092280" y="2060848"/>
            <a:ext cx="1" cy="1080121"/>
          </a:xfrm>
          <a:prstGeom prst="line">
            <a:avLst/>
          </a:prstGeom>
          <a:ln w="3810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99" name="线条"/>
          <p:cNvSpPr/>
          <p:nvPr/>
        </p:nvSpPr>
        <p:spPr>
          <a:xfrm>
            <a:off x="7956376" y="2060848"/>
            <a:ext cx="1" cy="1080121"/>
          </a:xfrm>
          <a:prstGeom prst="line">
            <a:avLst/>
          </a:prstGeom>
          <a:ln w="3810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200" name="线条"/>
          <p:cNvSpPr/>
          <p:nvPr/>
        </p:nvSpPr>
        <p:spPr>
          <a:xfrm>
            <a:off x="7092280" y="4653136"/>
            <a:ext cx="1" cy="1080121"/>
          </a:xfrm>
          <a:prstGeom prst="line">
            <a:avLst/>
          </a:prstGeom>
          <a:ln w="3810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201" name="线条"/>
          <p:cNvSpPr/>
          <p:nvPr/>
        </p:nvSpPr>
        <p:spPr>
          <a:xfrm>
            <a:off x="7956376" y="4653136"/>
            <a:ext cx="1" cy="1080121"/>
          </a:xfrm>
          <a:prstGeom prst="line">
            <a:avLst/>
          </a:prstGeom>
          <a:ln w="3810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202" name="William K. Pratt, Digital Image Processing (Fourth Edition), Wiley-Interscience, 2007."/>
          <p:cNvSpPr/>
          <p:nvPr/>
        </p:nvSpPr>
        <p:spPr>
          <a:xfrm>
            <a:off x="504995" y="6088319"/>
            <a:ext cx="8027446" cy="669291"/>
          </a:xfrm>
          <a:prstGeom prst="rect">
            <a:avLst/>
          </a:prstGeom>
          <a:ln w="19050">
            <a:solidFill>
              <a:srgbClr val="9A313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William K. Pratt, Digital Image Processing (Fourth Edition), Wiley-Interscience, 2007.</a:t>
            </a:r>
          </a:p>
        </p:txBody>
      </p:sp>
    </p:spTree>
    <p:extLst>
      <p:ext uri="{BB962C8B-B14F-4D97-AF65-F5344CB8AC3E}">
        <p14:creationId xmlns:p14="http://schemas.microsoft.com/office/powerpoint/2010/main" val="309762224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标题"/>
          <p:cNvSpPr txBox="1">
            <a:spLocks noGrp="1"/>
          </p:cNvSpPr>
          <p:nvPr>
            <p:ph type="title"/>
          </p:nvPr>
        </p:nvSpPr>
        <p:spPr>
          <a:prstGeom prst="rect">
            <a:avLst/>
          </a:prstGeom>
        </p:spPr>
        <p:txBody>
          <a:bodyPr/>
          <a:lstStyle/>
          <a:p>
            <a:endParaRPr/>
          </a:p>
        </p:txBody>
      </p:sp>
      <p:sp>
        <p:nvSpPr>
          <p:cNvPr id="205" name="Perception priority and sensitivity…"/>
          <p:cNvSpPr txBox="1">
            <a:spLocks noGrp="1"/>
          </p:cNvSpPr>
          <p:nvPr>
            <p:ph type="body" idx="1"/>
          </p:nvPr>
        </p:nvSpPr>
        <p:spPr>
          <a:xfrm>
            <a:off x="251519" y="1775191"/>
            <a:ext cx="5698978" cy="4625610"/>
          </a:xfrm>
          <a:prstGeom prst="rect">
            <a:avLst/>
          </a:prstGeom>
        </p:spPr>
        <p:txBody>
          <a:bodyPr/>
          <a:lstStyle/>
          <a:p>
            <a:pPr>
              <a:defRPr sz="2800"/>
            </a:pPr>
            <a:r>
              <a:t>Perception </a:t>
            </a:r>
            <a:r>
              <a:rPr>
                <a:solidFill>
                  <a:srgbClr val="FF2600"/>
                </a:solidFill>
              </a:rPr>
              <a:t>priority</a:t>
            </a:r>
            <a:r>
              <a:t> and </a:t>
            </a:r>
            <a:r>
              <a:rPr>
                <a:solidFill>
                  <a:srgbClr val="FF2600"/>
                </a:solidFill>
              </a:rPr>
              <a:t>sensitivity</a:t>
            </a:r>
          </a:p>
          <a:p>
            <a:pPr marL="731519" lvl="1" indent="-274319">
              <a:spcBef>
                <a:spcPts val="500"/>
              </a:spcBef>
              <a:buClr>
                <a:srgbClr val="60B5CC"/>
              </a:buClr>
              <a:defRPr sz="2400">
                <a:solidFill>
                  <a:srgbClr val="FF2600"/>
                </a:solidFill>
              </a:defRPr>
            </a:pPr>
            <a:r>
              <a:t>Priority</a:t>
            </a:r>
            <a:r>
              <a:rPr>
                <a:solidFill>
                  <a:srgbClr val="000000"/>
                </a:solidFill>
              </a:rPr>
              <a:t>: Under the same setting, human notices first the </a:t>
            </a:r>
            <a:r>
              <a:rPr>
                <a:solidFill>
                  <a:srgbClr val="0223C0"/>
                </a:solidFill>
              </a:rPr>
              <a:t>hue</a:t>
            </a:r>
            <a:r>
              <a:rPr>
                <a:solidFill>
                  <a:srgbClr val="000000"/>
                </a:solidFill>
              </a:rPr>
              <a:t> (H) changes, then the </a:t>
            </a:r>
            <a:r>
              <a:rPr>
                <a:solidFill>
                  <a:srgbClr val="0223C0"/>
                </a:solidFill>
              </a:rPr>
              <a:t>saturation</a:t>
            </a:r>
            <a:r>
              <a:rPr>
                <a:solidFill>
                  <a:srgbClr val="000000"/>
                </a:solidFill>
              </a:rPr>
              <a:t> (S), then the </a:t>
            </a:r>
            <a:r>
              <a:rPr>
                <a:solidFill>
                  <a:srgbClr val="0223C0"/>
                </a:solidFill>
              </a:rPr>
              <a:t>lightness</a:t>
            </a:r>
            <a:r>
              <a:rPr>
                <a:solidFill>
                  <a:srgbClr val="000000"/>
                </a:solidFill>
              </a:rPr>
              <a:t> value (V).</a:t>
            </a:r>
            <a:endParaRPr sz="2800"/>
          </a:p>
          <a:p>
            <a:pPr marL="731519" lvl="1" indent="-274319">
              <a:spcBef>
                <a:spcPts val="500"/>
              </a:spcBef>
              <a:buClr>
                <a:srgbClr val="60B5CC"/>
              </a:buClr>
              <a:defRPr sz="2400">
                <a:solidFill>
                  <a:srgbClr val="FF2600"/>
                </a:solidFill>
              </a:defRPr>
            </a:pPr>
            <a:r>
              <a:t>Sensitivity</a:t>
            </a:r>
            <a:r>
              <a:rPr>
                <a:solidFill>
                  <a:srgbClr val="000000"/>
                </a:solidFill>
              </a:rPr>
              <a:t>: Human eyes are the most sensitive to the lightness changes and have the best resolution, which is responsible for the eyes’ HDR capacity. </a:t>
            </a:r>
          </a:p>
        </p:txBody>
      </p:sp>
      <p:pic>
        <p:nvPicPr>
          <p:cNvPr id="206" name="image56.png" descr="image56.png"/>
          <p:cNvPicPr>
            <a:picLocks noChangeAspect="1"/>
          </p:cNvPicPr>
          <p:nvPr/>
        </p:nvPicPr>
        <p:blipFill>
          <a:blip r:embed="rId3"/>
          <a:stretch>
            <a:fillRect/>
          </a:stretch>
        </p:blipFill>
        <p:spPr>
          <a:xfrm>
            <a:off x="5868144" y="1916832"/>
            <a:ext cx="2880321" cy="2160241"/>
          </a:xfrm>
          <a:prstGeom prst="rect">
            <a:avLst/>
          </a:prstGeom>
          <a:ln w="12700">
            <a:miter lim="400000"/>
          </a:ln>
        </p:spPr>
      </p:pic>
      <p:sp>
        <p:nvSpPr>
          <p:cNvPr id="207" name="D. Malacara, Colour Vision and Colourimetry Theory and Applications, SPIE Press, 2002."/>
          <p:cNvSpPr/>
          <p:nvPr/>
        </p:nvSpPr>
        <p:spPr>
          <a:xfrm>
            <a:off x="395535" y="6016311"/>
            <a:ext cx="8352930" cy="669291"/>
          </a:xfrm>
          <a:prstGeom prst="rect">
            <a:avLst/>
          </a:prstGeom>
          <a:ln w="19050">
            <a:solidFill>
              <a:srgbClr val="67202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D. Malacara, Colour Vision and Colourimetry Theory and Applications, SPIE Press, 2002.</a:t>
            </a:r>
          </a:p>
        </p:txBody>
      </p:sp>
    </p:spTree>
    <p:extLst>
      <p:ext uri="{BB962C8B-B14F-4D97-AF65-F5344CB8AC3E}">
        <p14:creationId xmlns:p14="http://schemas.microsoft.com/office/powerpoint/2010/main" val="382958490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Definition of color space"/>
          <p:cNvSpPr txBox="1">
            <a:spLocks noGrp="1"/>
          </p:cNvSpPr>
          <p:nvPr>
            <p:ph type="title"/>
          </p:nvPr>
        </p:nvSpPr>
        <p:spPr>
          <a:prstGeom prst="rect">
            <a:avLst/>
          </a:prstGeom>
        </p:spPr>
        <p:txBody>
          <a:bodyPr/>
          <a:lstStyle>
            <a:lvl1pPr>
              <a:defRPr sz="3600"/>
            </a:lvl1pPr>
          </a:lstStyle>
          <a:p>
            <a:r>
              <a:t>Definition of color space</a:t>
            </a:r>
          </a:p>
        </p:txBody>
      </p:sp>
      <p:sp>
        <p:nvSpPr>
          <p:cNvPr id="212" name="Device dependent color space model:…"/>
          <p:cNvSpPr txBox="1">
            <a:spLocks noGrp="1"/>
          </p:cNvSpPr>
          <p:nvPr>
            <p:ph type="body" idx="1"/>
          </p:nvPr>
        </p:nvSpPr>
        <p:spPr>
          <a:xfrm>
            <a:off x="0" y="1600200"/>
            <a:ext cx="9324975" cy="4525963"/>
          </a:xfrm>
          <a:prstGeom prst="rect">
            <a:avLst/>
          </a:prstGeom>
        </p:spPr>
        <p:txBody>
          <a:bodyPr/>
          <a:lstStyle/>
          <a:p>
            <a:pPr>
              <a:lnSpc>
                <a:spcPct val="90000"/>
              </a:lnSpc>
              <a:defRPr sz="2400"/>
            </a:pPr>
            <a:r>
              <a:t>Device dependent color space model:</a:t>
            </a:r>
          </a:p>
          <a:p>
            <a:pPr marL="731519" lvl="1" indent="-274319">
              <a:lnSpc>
                <a:spcPct val="90000"/>
              </a:lnSpc>
              <a:spcBef>
                <a:spcPts val="500"/>
              </a:spcBef>
              <a:buClr>
                <a:srgbClr val="60B5CC"/>
              </a:buClr>
              <a:defRPr sz="2400"/>
            </a:pPr>
            <a:r>
              <a:t>RGB</a:t>
            </a:r>
            <a:endParaRPr sz="2800"/>
          </a:p>
          <a:p>
            <a:pPr marL="731519" lvl="1" indent="-274319">
              <a:lnSpc>
                <a:spcPct val="90000"/>
              </a:lnSpc>
              <a:spcBef>
                <a:spcPts val="500"/>
              </a:spcBef>
              <a:buClr>
                <a:srgbClr val="60B5CC"/>
              </a:buClr>
              <a:defRPr sz="2400"/>
            </a:pPr>
            <a:r>
              <a:t>CMY</a:t>
            </a:r>
            <a:endParaRPr sz="2800"/>
          </a:p>
          <a:p>
            <a:pPr marL="731519" lvl="1" indent="-274319">
              <a:lnSpc>
                <a:spcPct val="90000"/>
              </a:lnSpc>
              <a:spcBef>
                <a:spcPts val="500"/>
              </a:spcBef>
              <a:buClr>
                <a:srgbClr val="60B5CC"/>
              </a:buClr>
              <a:defRPr sz="2400"/>
            </a:pPr>
            <a:r>
              <a:t>HSV</a:t>
            </a:r>
            <a:endParaRPr sz="2800"/>
          </a:p>
          <a:p>
            <a:pPr marL="320040" indent="-201168">
              <a:lnSpc>
                <a:spcPct val="90000"/>
              </a:lnSpc>
              <a:buSzTx/>
              <a:buFont typeface="Wingdings 2"/>
              <a:buNone/>
              <a:defRPr sz="2400"/>
            </a:pPr>
            <a:endParaRPr sz="2800"/>
          </a:p>
          <a:p>
            <a:pPr>
              <a:lnSpc>
                <a:spcPct val="90000"/>
              </a:lnSpc>
              <a:defRPr sz="2400"/>
            </a:pPr>
            <a:r>
              <a:t>Device independent color space model</a:t>
            </a:r>
          </a:p>
          <a:p>
            <a:pPr marL="731519" lvl="1" indent="-274319">
              <a:lnSpc>
                <a:spcPct val="90000"/>
              </a:lnSpc>
              <a:spcBef>
                <a:spcPts val="400"/>
              </a:spcBef>
              <a:buClr>
                <a:srgbClr val="60B5CC"/>
              </a:buClr>
              <a:defRPr sz="2000"/>
            </a:pPr>
            <a:r>
              <a:t>Most of them are defined by CIE (Commission Internationale de L‘Eclairage/International Commission on Illumination):</a:t>
            </a:r>
            <a:endParaRPr sz="2800"/>
          </a:p>
          <a:p>
            <a:pPr marL="996695" lvl="2" indent="-228599">
              <a:lnSpc>
                <a:spcPct val="90000"/>
              </a:lnSpc>
              <a:spcBef>
                <a:spcPts val="500"/>
              </a:spcBef>
              <a:buClr>
                <a:srgbClr val="E66C7D"/>
              </a:buClr>
              <a:buFont typeface="Arial"/>
              <a:defRPr sz="2400"/>
            </a:pPr>
            <a:r>
              <a:t>CIE XYZ, CIE L*a*b,</a:t>
            </a:r>
            <a:r>
              <a:rPr>
                <a:latin typeface="+mj-lt"/>
                <a:ea typeface="+mj-ea"/>
                <a:cs typeface="+mj-cs"/>
                <a:sym typeface="Helvetica"/>
              </a:rPr>
              <a:t> </a:t>
            </a:r>
            <a:r>
              <a:t>CIE YUV</a:t>
            </a:r>
          </a:p>
        </p:txBody>
      </p:sp>
    </p:spTree>
    <p:extLst>
      <p:ext uri="{BB962C8B-B14F-4D97-AF65-F5344CB8AC3E}">
        <p14:creationId xmlns:p14="http://schemas.microsoft.com/office/powerpoint/2010/main" val="16784909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GB color model"/>
          <p:cNvSpPr txBox="1">
            <a:spLocks noGrp="1"/>
          </p:cNvSpPr>
          <p:nvPr>
            <p:ph type="title"/>
          </p:nvPr>
        </p:nvSpPr>
        <p:spPr>
          <a:prstGeom prst="rect">
            <a:avLst/>
          </a:prstGeom>
        </p:spPr>
        <p:txBody>
          <a:bodyPr/>
          <a:lstStyle>
            <a:lvl1pPr>
              <a:defRPr sz="3600"/>
            </a:lvl1pPr>
          </a:lstStyle>
          <a:p>
            <a:r>
              <a:t>RGB color model</a:t>
            </a:r>
          </a:p>
        </p:txBody>
      </p:sp>
      <p:sp>
        <p:nvSpPr>
          <p:cNvPr id="217" name="RGB color model is a unit cube in a Cartesian coordinates system.…"/>
          <p:cNvSpPr txBox="1">
            <a:spLocks noGrp="1"/>
          </p:cNvSpPr>
          <p:nvPr>
            <p:ph type="body" idx="1"/>
          </p:nvPr>
        </p:nvSpPr>
        <p:spPr>
          <a:xfrm>
            <a:off x="71437" y="1412875"/>
            <a:ext cx="6408739" cy="4525963"/>
          </a:xfrm>
          <a:prstGeom prst="rect">
            <a:avLst/>
          </a:prstGeom>
        </p:spPr>
        <p:txBody>
          <a:bodyPr/>
          <a:lstStyle/>
          <a:p>
            <a:pPr marL="438911" indent="-320039">
              <a:lnSpc>
                <a:spcPct val="90000"/>
              </a:lnSpc>
              <a:defRPr sz="2200"/>
            </a:pPr>
            <a:r>
              <a:t>RGB color model is a unit cube in a </a:t>
            </a:r>
            <a:r>
              <a:rPr sz="2400"/>
              <a:t>Cartesian coordinates system.</a:t>
            </a:r>
          </a:p>
          <a:p>
            <a:pPr marL="731519" lvl="1" indent="-274319">
              <a:lnSpc>
                <a:spcPct val="90000"/>
              </a:lnSpc>
              <a:spcBef>
                <a:spcPts val="500"/>
              </a:spcBef>
              <a:buClr>
                <a:srgbClr val="60B5CC"/>
              </a:buClr>
              <a:defRPr sz="2200"/>
            </a:pPr>
            <a:r>
              <a:t>The magnitudes of each primary color are equivalent on the main diagonal line, which lead to the white color from darkness to brightness, i.e., grayscale. </a:t>
            </a:r>
            <a:endParaRPr sz="2800"/>
          </a:p>
          <a:p>
            <a:pPr marL="731519" lvl="1" indent="-274319">
              <a:lnSpc>
                <a:spcPct val="90000"/>
              </a:lnSpc>
              <a:spcBef>
                <a:spcPts val="500"/>
              </a:spcBef>
              <a:buClr>
                <a:srgbClr val="60B5CC"/>
              </a:buClr>
              <a:defRPr sz="2200"/>
            </a:pPr>
            <a:r>
              <a:t>(0,0,0)-dark, (1,1,1)-bright. The other 6 corners are respectively red, yellow, cyan, blue and magenta.</a:t>
            </a:r>
          </a:p>
          <a:p>
            <a:pPr marL="731519" lvl="1" indent="-274319">
              <a:lnSpc>
                <a:spcPct val="90000"/>
              </a:lnSpc>
              <a:spcBef>
                <a:spcPts val="500"/>
              </a:spcBef>
              <a:buClr>
                <a:srgbClr val="60B5CC"/>
              </a:buClr>
              <a:defRPr sz="2200"/>
            </a:pPr>
            <a:r>
              <a:t>RGB is a </a:t>
            </a:r>
            <a:r>
              <a:rPr>
                <a:solidFill>
                  <a:srgbClr val="FF2600"/>
                </a:solidFill>
              </a:rPr>
              <a:t>subset</a:t>
            </a:r>
            <a:r>
              <a:t> of CIE primary color space. </a:t>
            </a:r>
          </a:p>
          <a:p>
            <a:pPr marL="731519" lvl="1" indent="-274319">
              <a:lnSpc>
                <a:spcPct val="90000"/>
              </a:lnSpc>
              <a:spcBef>
                <a:spcPts val="500"/>
              </a:spcBef>
              <a:buClr>
                <a:srgbClr val="60B5CC"/>
              </a:buClr>
              <a:defRPr sz="2200"/>
            </a:pPr>
            <a:r>
              <a:t>RGB is usually used in </a:t>
            </a:r>
            <a:r>
              <a:rPr sz="2400"/>
              <a:t>Color cathode ray tube and Color raster graphics display (computer , TV). </a:t>
            </a:r>
          </a:p>
        </p:txBody>
      </p:sp>
      <p:grpSp>
        <p:nvGrpSpPr>
          <p:cNvPr id="232" name="成组"/>
          <p:cNvGrpSpPr/>
          <p:nvPr/>
        </p:nvGrpSpPr>
        <p:grpSpPr>
          <a:xfrm>
            <a:off x="6455749" y="1196157"/>
            <a:ext cx="2414464" cy="1433734"/>
            <a:chOff x="0" y="0"/>
            <a:chExt cx="2414462" cy="1433733"/>
          </a:xfrm>
        </p:grpSpPr>
        <p:sp>
          <p:nvSpPr>
            <p:cNvPr id="218" name="Brightness(1,1,1)"/>
            <p:cNvSpPr/>
            <p:nvPr/>
          </p:nvSpPr>
          <p:spPr>
            <a:xfrm>
              <a:off x="1765219" y="356753"/>
              <a:ext cx="519395" cy="2563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Brightness(1,1,1)</a:t>
              </a:r>
            </a:p>
          </p:txBody>
        </p:sp>
        <p:grpSp>
          <p:nvGrpSpPr>
            <p:cNvPr id="231" name="成组"/>
            <p:cNvGrpSpPr/>
            <p:nvPr/>
          </p:nvGrpSpPr>
          <p:grpSpPr>
            <a:xfrm>
              <a:off x="-1" y="0"/>
              <a:ext cx="2414464" cy="1433734"/>
              <a:chOff x="0" y="0"/>
              <a:chExt cx="2414462" cy="1433733"/>
            </a:xfrm>
          </p:grpSpPr>
          <p:sp>
            <p:nvSpPr>
              <p:cNvPr id="219" name="形状"/>
              <p:cNvSpPr/>
              <p:nvPr/>
            </p:nvSpPr>
            <p:spPr>
              <a:xfrm>
                <a:off x="856279" y="237835"/>
                <a:ext cx="1038790" cy="1070261"/>
              </a:xfrm>
              <a:custGeom>
                <a:avLst/>
                <a:gdLst/>
                <a:ahLst/>
                <a:cxnLst>
                  <a:cxn ang="0">
                    <a:pos x="wd2" y="hd2"/>
                  </a:cxn>
                  <a:cxn ang="5400000">
                    <a:pos x="wd2" y="hd2"/>
                  </a:cxn>
                  <a:cxn ang="10800000">
                    <a:pos x="wd2" y="hd2"/>
                  </a:cxn>
                  <a:cxn ang="16200000">
                    <a:pos x="wd2" y="hd2"/>
                  </a:cxn>
                </a:cxnLst>
                <a:rect l="0" t="0" r="r" b="b"/>
                <a:pathLst>
                  <a:path w="21600" h="21600" extrusionOk="0">
                    <a:moveTo>
                      <a:pt x="0" y="4989"/>
                    </a:moveTo>
                    <a:lnTo>
                      <a:pt x="5140" y="0"/>
                    </a:lnTo>
                    <a:lnTo>
                      <a:pt x="21600" y="0"/>
                    </a:lnTo>
                    <a:lnTo>
                      <a:pt x="21600" y="16611"/>
                    </a:lnTo>
                    <a:lnTo>
                      <a:pt x="16460" y="21600"/>
                    </a:lnTo>
                    <a:lnTo>
                      <a:pt x="0" y="21600"/>
                    </a:lnTo>
                    <a:close/>
                    <a:moveTo>
                      <a:pt x="0" y="4989"/>
                    </a:moveTo>
                    <a:lnTo>
                      <a:pt x="16460" y="4989"/>
                    </a:lnTo>
                    <a:lnTo>
                      <a:pt x="21600" y="0"/>
                    </a:lnTo>
                    <a:moveTo>
                      <a:pt x="16460" y="4989"/>
                    </a:moveTo>
                    <a:lnTo>
                      <a:pt x="16460" y="21600"/>
                    </a:lnTo>
                  </a:path>
                </a:pathLst>
              </a:cu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220" name="线条"/>
              <p:cNvSpPr/>
              <p:nvPr/>
            </p:nvSpPr>
            <p:spPr>
              <a:xfrm flipH="1">
                <a:off x="1094335" y="237835"/>
                <a:ext cx="1" cy="832425"/>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1" name="线条"/>
              <p:cNvSpPr/>
              <p:nvPr/>
            </p:nvSpPr>
            <p:spPr>
              <a:xfrm>
                <a:off x="1094335" y="1070260"/>
                <a:ext cx="779092"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2" name="线条"/>
              <p:cNvSpPr/>
              <p:nvPr/>
            </p:nvSpPr>
            <p:spPr>
              <a:xfrm flipH="1">
                <a:off x="834638" y="1070260"/>
                <a:ext cx="259698" cy="237836"/>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3" name="线条"/>
              <p:cNvSpPr/>
              <p:nvPr/>
            </p:nvSpPr>
            <p:spPr>
              <a:xfrm flipV="1">
                <a:off x="1094335" y="498540"/>
                <a:ext cx="541036" cy="57172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4" name="蓝(0,0,1)"/>
              <p:cNvSpPr/>
              <p:nvPr/>
            </p:nvSpPr>
            <p:spPr>
              <a:xfrm>
                <a:off x="834638" y="0"/>
                <a:ext cx="519395" cy="125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algn="just">
                  <a:defRPr sz="1000">
                    <a:latin typeface="Times New Roman"/>
                    <a:ea typeface="Times New Roman"/>
                    <a:cs typeface="Times New Roman"/>
                    <a:sym typeface="Times New Roman"/>
                  </a:defRPr>
                </a:pPr>
                <a:r>
                  <a:rPr>
                    <a:latin typeface="宋体"/>
                    <a:ea typeface="宋体"/>
                    <a:cs typeface="宋体"/>
                    <a:sym typeface="宋体"/>
                  </a:rPr>
                  <a:t>蓝</a:t>
                </a:r>
                <a:r>
                  <a:t>(0,0,1)</a:t>
                </a:r>
              </a:p>
            </p:txBody>
          </p:sp>
          <p:sp>
            <p:nvSpPr>
              <p:cNvPr id="225" name="Magenta(1,0,1)"/>
              <p:cNvSpPr/>
              <p:nvPr/>
            </p:nvSpPr>
            <p:spPr>
              <a:xfrm>
                <a:off x="0" y="237835"/>
                <a:ext cx="986128" cy="125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Magenta(1,0,1)</a:t>
                </a:r>
              </a:p>
            </p:txBody>
          </p:sp>
          <p:sp>
            <p:nvSpPr>
              <p:cNvPr id="226" name="青(0,1,1)"/>
              <p:cNvSpPr/>
              <p:nvPr/>
            </p:nvSpPr>
            <p:spPr>
              <a:xfrm>
                <a:off x="1635371" y="0"/>
                <a:ext cx="519395" cy="125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algn="just">
                  <a:defRPr sz="1000">
                    <a:latin typeface="Times New Roman"/>
                    <a:ea typeface="Times New Roman"/>
                    <a:cs typeface="Times New Roman"/>
                    <a:sym typeface="Times New Roman"/>
                  </a:defRPr>
                </a:pPr>
                <a:r>
                  <a:rPr>
                    <a:latin typeface="宋体"/>
                    <a:ea typeface="宋体"/>
                    <a:cs typeface="宋体"/>
                    <a:sym typeface="宋体"/>
                  </a:rPr>
                  <a:t>青</a:t>
                </a:r>
                <a:r>
                  <a:t>(0,1,1)</a:t>
                </a:r>
              </a:p>
            </p:txBody>
          </p:sp>
          <p:sp>
            <p:nvSpPr>
              <p:cNvPr id="227" name="Green(0,1,0)"/>
              <p:cNvSpPr/>
              <p:nvPr/>
            </p:nvSpPr>
            <p:spPr>
              <a:xfrm>
                <a:off x="1895068" y="951342"/>
                <a:ext cx="519395" cy="2563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Green(0,1,0)</a:t>
                </a:r>
              </a:p>
            </p:txBody>
          </p:sp>
          <p:sp>
            <p:nvSpPr>
              <p:cNvPr id="228" name="黄(1,1,0)"/>
              <p:cNvSpPr/>
              <p:nvPr/>
            </p:nvSpPr>
            <p:spPr>
              <a:xfrm>
                <a:off x="1505522" y="1308095"/>
                <a:ext cx="519395" cy="1256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algn="just">
                  <a:defRPr sz="1000">
                    <a:latin typeface="Times New Roman"/>
                    <a:ea typeface="Times New Roman"/>
                    <a:cs typeface="Times New Roman"/>
                    <a:sym typeface="Times New Roman"/>
                  </a:defRPr>
                </a:pPr>
                <a:r>
                  <a:rPr>
                    <a:latin typeface="宋体"/>
                    <a:ea typeface="宋体"/>
                    <a:cs typeface="宋体"/>
                    <a:sym typeface="宋体"/>
                  </a:rPr>
                  <a:t>黄</a:t>
                </a:r>
                <a:r>
                  <a:t>(1,1,0)</a:t>
                </a:r>
              </a:p>
            </p:txBody>
          </p:sp>
          <p:sp>
            <p:nvSpPr>
              <p:cNvPr id="229" name="Red(1,0,0)"/>
              <p:cNvSpPr/>
              <p:nvPr/>
            </p:nvSpPr>
            <p:spPr>
              <a:xfrm>
                <a:off x="163032" y="1074071"/>
                <a:ext cx="1183787" cy="125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Red(1,0,0)</a:t>
                </a:r>
              </a:p>
            </p:txBody>
          </p:sp>
          <p:sp>
            <p:nvSpPr>
              <p:cNvPr id="230" name="Darkness(0,0,0)"/>
              <p:cNvSpPr/>
              <p:nvPr/>
            </p:nvSpPr>
            <p:spPr>
              <a:xfrm>
                <a:off x="856279" y="832424"/>
                <a:ext cx="519395" cy="2563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Darkness(0,0,0)</a:t>
                </a:r>
              </a:p>
            </p:txBody>
          </p:sp>
        </p:grpSp>
      </p:grpSp>
      <p:pic>
        <p:nvPicPr>
          <p:cNvPr id="233" name="image57.jpeg" descr="image57.jpeg"/>
          <p:cNvPicPr>
            <a:picLocks noChangeAspect="1"/>
          </p:cNvPicPr>
          <p:nvPr/>
        </p:nvPicPr>
        <p:blipFill>
          <a:blip r:embed="rId3"/>
          <a:stretch>
            <a:fillRect/>
          </a:stretch>
        </p:blipFill>
        <p:spPr>
          <a:xfrm>
            <a:off x="7137400" y="2583607"/>
            <a:ext cx="2006600" cy="2141537"/>
          </a:xfrm>
          <a:prstGeom prst="rect">
            <a:avLst/>
          </a:prstGeom>
          <a:ln w="12700">
            <a:miter lim="400000"/>
          </a:ln>
        </p:spPr>
      </p:pic>
      <p:pic>
        <p:nvPicPr>
          <p:cNvPr id="234" name="image58.png" descr="image58.png"/>
          <p:cNvPicPr>
            <a:picLocks noChangeAspect="1"/>
          </p:cNvPicPr>
          <p:nvPr/>
        </p:nvPicPr>
        <p:blipFill>
          <a:blip r:embed="rId4"/>
          <a:stretch>
            <a:fillRect/>
          </a:stretch>
        </p:blipFill>
        <p:spPr>
          <a:xfrm>
            <a:off x="7020272" y="4725144"/>
            <a:ext cx="2071688" cy="2128838"/>
          </a:xfrm>
          <a:prstGeom prst="rect">
            <a:avLst/>
          </a:prstGeom>
          <a:ln w="12700">
            <a:miter lim="400000"/>
          </a:ln>
        </p:spPr>
      </p:pic>
    </p:spTree>
    <p:extLst>
      <p:ext uri="{BB962C8B-B14F-4D97-AF65-F5344CB8AC3E}">
        <p14:creationId xmlns:p14="http://schemas.microsoft.com/office/powerpoint/2010/main" val="273408282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MY color model"/>
          <p:cNvSpPr txBox="1">
            <a:spLocks noGrp="1"/>
          </p:cNvSpPr>
          <p:nvPr>
            <p:ph type="title"/>
          </p:nvPr>
        </p:nvSpPr>
        <p:spPr>
          <a:prstGeom prst="rect">
            <a:avLst/>
          </a:prstGeom>
        </p:spPr>
        <p:txBody>
          <a:bodyPr/>
          <a:lstStyle>
            <a:lvl1pPr>
              <a:defRPr sz="3600"/>
            </a:lvl1pPr>
          </a:lstStyle>
          <a:p>
            <a:r>
              <a:t>CMY color model</a:t>
            </a:r>
          </a:p>
        </p:txBody>
      </p:sp>
      <p:sp>
        <p:nvSpPr>
          <p:cNvPr id="239" name="Color printing paper don’t emit light:…"/>
          <p:cNvSpPr txBox="1">
            <a:spLocks noGrp="1"/>
          </p:cNvSpPr>
          <p:nvPr>
            <p:ph type="body" idx="1"/>
          </p:nvPr>
        </p:nvSpPr>
        <p:spPr>
          <a:xfrm>
            <a:off x="72231" y="1600200"/>
            <a:ext cx="6804026" cy="4525963"/>
          </a:xfrm>
          <a:prstGeom prst="rect">
            <a:avLst/>
          </a:prstGeom>
        </p:spPr>
        <p:txBody>
          <a:bodyPr/>
          <a:lstStyle/>
          <a:p>
            <a:pPr>
              <a:defRPr sz="2400"/>
            </a:pPr>
            <a:r>
              <a:t>Color printing paper don’t emit light:</a:t>
            </a:r>
          </a:p>
          <a:p>
            <a:pPr marL="731519" lvl="1" indent="-274319">
              <a:spcBef>
                <a:spcPts val="400"/>
              </a:spcBef>
              <a:buClr>
                <a:srgbClr val="60B5CC"/>
              </a:buClr>
              <a:defRPr sz="2000"/>
            </a:pPr>
            <a:r>
              <a:t>REFLECTION, ABSORTION</a:t>
            </a:r>
            <a:endParaRPr sz="2800"/>
          </a:p>
          <a:p>
            <a:pPr marL="731519" lvl="1" indent="-274319">
              <a:spcBef>
                <a:spcPts val="400"/>
              </a:spcBef>
              <a:buClr>
                <a:srgbClr val="60B5CC"/>
              </a:buClr>
              <a:defRPr sz="2000"/>
            </a:pPr>
            <a:r>
              <a:t>So printer uses ink or powder to colorize the paper, where the ink can absorb some colors but reflect the other colors.</a:t>
            </a:r>
          </a:p>
          <a:p>
            <a:pPr>
              <a:defRPr sz="2400"/>
            </a:pPr>
            <a:r>
              <a:t>Ink or pigment:</a:t>
            </a:r>
          </a:p>
          <a:p>
            <a:pPr marL="731519" lvl="1" indent="-274319">
              <a:spcBef>
                <a:spcPts val="400"/>
              </a:spcBef>
              <a:buClr>
                <a:srgbClr val="60B5CC"/>
              </a:buClr>
              <a:defRPr sz="2000"/>
            </a:pPr>
            <a:r>
              <a:t>Complementary color of RBG: </a:t>
            </a:r>
            <a:r>
              <a:rPr b="1">
                <a:solidFill>
                  <a:srgbClr val="60B5CC"/>
                </a:solidFill>
                <a:latin typeface="+mj-lt"/>
                <a:ea typeface="+mj-ea"/>
                <a:cs typeface="+mj-cs"/>
                <a:sym typeface="Helvetica"/>
              </a:rPr>
              <a:t>Cyan</a:t>
            </a:r>
            <a:r>
              <a:t>, </a:t>
            </a:r>
            <a:r>
              <a:rPr b="1">
                <a:solidFill>
                  <a:srgbClr val="E66C7D"/>
                </a:solidFill>
                <a:latin typeface="+mj-lt"/>
                <a:ea typeface="+mj-ea"/>
                <a:cs typeface="+mj-cs"/>
                <a:sym typeface="Helvetica"/>
              </a:rPr>
              <a:t>Magenta</a:t>
            </a:r>
            <a:r>
              <a:t>, </a:t>
            </a:r>
            <a:r>
              <a:rPr b="1">
                <a:solidFill>
                  <a:srgbClr val="F0AD00"/>
                </a:solidFill>
                <a:latin typeface="+mj-lt"/>
                <a:ea typeface="+mj-ea"/>
                <a:cs typeface="+mj-cs"/>
                <a:sym typeface="Helvetica"/>
              </a:rPr>
              <a:t>Yellow</a:t>
            </a:r>
          </a:p>
          <a:p>
            <a:pPr>
              <a:defRPr sz="2400"/>
            </a:pPr>
            <a:r>
              <a:t>The color from CMY model is called </a:t>
            </a:r>
            <a:r>
              <a:rPr>
                <a:solidFill>
                  <a:srgbClr val="FF2600"/>
                </a:solidFill>
              </a:rPr>
              <a:t>subtractive color</a:t>
            </a:r>
            <a:r>
              <a:t> because it subtracts (absorbs) the some reflected light. </a:t>
            </a:r>
            <a:r>
              <a:rPr>
                <a:latin typeface="+mj-lt"/>
                <a:ea typeface="+mj-ea"/>
                <a:cs typeface="+mj-cs"/>
                <a:sym typeface="Helvetica"/>
              </a:rPr>
              <a:t>。</a:t>
            </a:r>
          </a:p>
        </p:txBody>
      </p:sp>
      <p:pic>
        <p:nvPicPr>
          <p:cNvPr id="240" name="image59.png" descr="image59.png"/>
          <p:cNvPicPr>
            <a:picLocks noChangeAspect="1"/>
          </p:cNvPicPr>
          <p:nvPr/>
        </p:nvPicPr>
        <p:blipFill>
          <a:blip r:embed="rId3"/>
          <a:stretch>
            <a:fillRect/>
          </a:stretch>
        </p:blipFill>
        <p:spPr>
          <a:xfrm>
            <a:off x="6804248" y="1628799"/>
            <a:ext cx="2133601" cy="2143126"/>
          </a:xfrm>
          <a:prstGeom prst="rect">
            <a:avLst/>
          </a:prstGeom>
          <a:ln w="12700">
            <a:miter lim="400000"/>
          </a:ln>
        </p:spPr>
      </p:pic>
    </p:spTree>
    <p:extLst>
      <p:ext uri="{BB962C8B-B14F-4D97-AF65-F5344CB8AC3E}">
        <p14:creationId xmlns:p14="http://schemas.microsoft.com/office/powerpoint/2010/main" val="317126752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MY color model"/>
          <p:cNvSpPr txBox="1">
            <a:spLocks noGrp="1"/>
          </p:cNvSpPr>
          <p:nvPr>
            <p:ph type="title"/>
          </p:nvPr>
        </p:nvSpPr>
        <p:spPr>
          <a:prstGeom prst="rect">
            <a:avLst/>
          </a:prstGeom>
        </p:spPr>
        <p:txBody>
          <a:bodyPr/>
          <a:lstStyle>
            <a:lvl1pPr>
              <a:defRPr sz="3600"/>
            </a:lvl1pPr>
          </a:lstStyle>
          <a:p>
            <a:r>
              <a:t>CMY color model</a:t>
            </a:r>
          </a:p>
        </p:txBody>
      </p:sp>
      <p:sp>
        <p:nvSpPr>
          <p:cNvPr id="245" name="正文"/>
          <p:cNvSpPr txBox="1">
            <a:spLocks noGrp="1"/>
          </p:cNvSpPr>
          <p:nvPr>
            <p:ph type="body" idx="1"/>
          </p:nvPr>
        </p:nvSpPr>
        <p:spPr>
          <a:prstGeom prst="rect">
            <a:avLst/>
          </a:prstGeom>
        </p:spPr>
        <p:txBody>
          <a:bodyPr/>
          <a:lstStyle/>
          <a:p>
            <a:endParaRPr/>
          </a:p>
        </p:txBody>
      </p:sp>
      <p:pic>
        <p:nvPicPr>
          <p:cNvPr id="246" name="image60.png" descr="image60.png"/>
          <p:cNvPicPr>
            <a:picLocks noChangeAspect="1"/>
          </p:cNvPicPr>
          <p:nvPr/>
        </p:nvPicPr>
        <p:blipFill>
          <a:blip r:embed="rId2"/>
          <a:stretch>
            <a:fillRect/>
          </a:stretch>
        </p:blipFill>
        <p:spPr>
          <a:xfrm>
            <a:off x="3707903" y="1432910"/>
            <a:ext cx="2140172" cy="1599780"/>
          </a:xfrm>
          <a:prstGeom prst="rect">
            <a:avLst/>
          </a:prstGeom>
          <a:ln w="12700">
            <a:miter lim="400000"/>
          </a:ln>
        </p:spPr>
      </p:pic>
      <p:pic>
        <p:nvPicPr>
          <p:cNvPr id="247" name="image61.png" descr="image61.png"/>
          <p:cNvPicPr>
            <a:picLocks noChangeAspect="1"/>
          </p:cNvPicPr>
          <p:nvPr/>
        </p:nvPicPr>
        <p:blipFill>
          <a:blip r:embed="rId3"/>
          <a:stretch>
            <a:fillRect/>
          </a:stretch>
        </p:blipFill>
        <p:spPr>
          <a:xfrm>
            <a:off x="1619671" y="2291619"/>
            <a:ext cx="1876426" cy="4200526"/>
          </a:xfrm>
          <a:prstGeom prst="rect">
            <a:avLst/>
          </a:prstGeom>
          <a:ln w="12700">
            <a:miter lim="400000"/>
          </a:ln>
        </p:spPr>
      </p:pic>
      <p:pic>
        <p:nvPicPr>
          <p:cNvPr id="248" name="image62.png" descr="image62.png"/>
          <p:cNvPicPr>
            <a:picLocks noChangeAspect="1"/>
          </p:cNvPicPr>
          <p:nvPr/>
        </p:nvPicPr>
        <p:blipFill>
          <a:blip r:embed="rId4"/>
          <a:stretch>
            <a:fillRect/>
          </a:stretch>
        </p:blipFill>
        <p:spPr>
          <a:xfrm>
            <a:off x="5701917" y="3140967"/>
            <a:ext cx="1428751" cy="1428751"/>
          </a:xfrm>
          <a:prstGeom prst="rect">
            <a:avLst/>
          </a:prstGeom>
          <a:ln w="12700">
            <a:miter lim="400000"/>
          </a:ln>
        </p:spPr>
      </p:pic>
      <p:pic>
        <p:nvPicPr>
          <p:cNvPr id="249" name="image63.png" descr="image63.png"/>
          <p:cNvPicPr>
            <a:picLocks noChangeAspect="1"/>
          </p:cNvPicPr>
          <p:nvPr/>
        </p:nvPicPr>
        <p:blipFill>
          <a:blip r:embed="rId5"/>
          <a:stretch>
            <a:fillRect/>
          </a:stretch>
        </p:blipFill>
        <p:spPr>
          <a:xfrm>
            <a:off x="165928" y="2343387"/>
            <a:ext cx="1428751" cy="1428751"/>
          </a:xfrm>
          <a:prstGeom prst="rect">
            <a:avLst/>
          </a:prstGeom>
          <a:ln w="12700">
            <a:miter lim="400000"/>
          </a:ln>
        </p:spPr>
      </p:pic>
      <p:pic>
        <p:nvPicPr>
          <p:cNvPr id="250" name="image64.png" descr="image64.png"/>
          <p:cNvPicPr>
            <a:picLocks noChangeAspect="1"/>
          </p:cNvPicPr>
          <p:nvPr/>
        </p:nvPicPr>
        <p:blipFill>
          <a:blip r:embed="rId6"/>
          <a:stretch>
            <a:fillRect/>
          </a:stretch>
        </p:blipFill>
        <p:spPr>
          <a:xfrm>
            <a:off x="7236296" y="1415977"/>
            <a:ext cx="1805243" cy="5397399"/>
          </a:xfrm>
          <a:prstGeom prst="rect">
            <a:avLst/>
          </a:prstGeom>
          <a:ln w="12700">
            <a:miter lim="400000"/>
          </a:ln>
        </p:spPr>
      </p:pic>
    </p:spTree>
    <p:extLst>
      <p:ext uri="{BB962C8B-B14F-4D97-AF65-F5344CB8AC3E}">
        <p14:creationId xmlns:p14="http://schemas.microsoft.com/office/powerpoint/2010/main" val="23189133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hen,"/>
          <p:cNvSpPr txBox="1">
            <a:spLocks noGrp="1"/>
          </p:cNvSpPr>
          <p:nvPr>
            <p:ph type="title"/>
          </p:nvPr>
        </p:nvSpPr>
        <p:spPr>
          <a:prstGeom prst="rect">
            <a:avLst/>
          </a:prstGeom>
        </p:spPr>
        <p:txBody>
          <a:bodyPr/>
          <a:lstStyle/>
          <a:p>
            <a:r>
              <a:t>Then,</a:t>
            </a:r>
          </a:p>
        </p:txBody>
      </p:sp>
      <p:sp>
        <p:nvSpPr>
          <p:cNvPr id="349" name="正文"/>
          <p:cNvSpPr txBox="1">
            <a:spLocks noGrp="1"/>
          </p:cNvSpPr>
          <p:nvPr>
            <p:ph type="body" idx="1"/>
          </p:nvPr>
        </p:nvSpPr>
        <p:spPr>
          <a:prstGeom prst="rect">
            <a:avLst/>
          </a:prstGeom>
        </p:spPr>
        <p:txBody>
          <a:bodyPr/>
          <a:lstStyle/>
          <a:p>
            <a:endParaRPr/>
          </a:p>
        </p:txBody>
      </p:sp>
      <p:pic>
        <p:nvPicPr>
          <p:cNvPr id="350" name="frontpage.png" descr="frontpage.png"/>
          <p:cNvPicPr>
            <a:picLocks noChangeAspect="1"/>
          </p:cNvPicPr>
          <p:nvPr/>
        </p:nvPicPr>
        <p:blipFill>
          <a:blip r:embed="rId2"/>
          <a:stretch>
            <a:fillRect/>
          </a:stretch>
        </p:blipFill>
        <p:spPr>
          <a:xfrm>
            <a:off x="1700529" y="1509334"/>
            <a:ext cx="6459221" cy="471639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标题"/>
          <p:cNvSpPr txBox="1">
            <a:spLocks noGrp="1"/>
          </p:cNvSpPr>
          <p:nvPr>
            <p:ph type="title"/>
          </p:nvPr>
        </p:nvSpPr>
        <p:spPr>
          <a:prstGeom prst="rect">
            <a:avLst/>
          </a:prstGeom>
        </p:spPr>
        <p:txBody>
          <a:bodyPr/>
          <a:lstStyle/>
          <a:p>
            <a:endParaRPr/>
          </a:p>
        </p:txBody>
      </p:sp>
      <p:sp>
        <p:nvSpPr>
          <p:cNvPr id="253" name="正文"/>
          <p:cNvSpPr txBox="1">
            <a:spLocks noGrp="1"/>
          </p:cNvSpPr>
          <p:nvPr>
            <p:ph type="body" idx="1"/>
          </p:nvPr>
        </p:nvSpPr>
        <p:spPr>
          <a:prstGeom prst="rect">
            <a:avLst/>
          </a:prstGeom>
        </p:spPr>
        <p:txBody>
          <a:bodyPr/>
          <a:lstStyle/>
          <a:p>
            <a:endParaRPr/>
          </a:p>
        </p:txBody>
      </p:sp>
      <p:pic>
        <p:nvPicPr>
          <p:cNvPr id="254" name="image65.png" descr="image65.png"/>
          <p:cNvPicPr>
            <a:picLocks noChangeAspect="1"/>
          </p:cNvPicPr>
          <p:nvPr/>
        </p:nvPicPr>
        <p:blipFill>
          <a:blip r:embed="rId2"/>
          <a:stretch>
            <a:fillRect/>
          </a:stretch>
        </p:blipFill>
        <p:spPr>
          <a:xfrm>
            <a:off x="4891832" y="2276872"/>
            <a:ext cx="1428751" cy="1428751"/>
          </a:xfrm>
          <a:prstGeom prst="rect">
            <a:avLst/>
          </a:prstGeom>
          <a:ln w="12700">
            <a:miter lim="400000"/>
          </a:ln>
        </p:spPr>
      </p:pic>
      <p:pic>
        <p:nvPicPr>
          <p:cNvPr id="255" name="image63.png" descr="image63.png"/>
          <p:cNvPicPr>
            <a:picLocks noChangeAspect="1"/>
          </p:cNvPicPr>
          <p:nvPr/>
        </p:nvPicPr>
        <p:blipFill>
          <a:blip r:embed="rId3"/>
          <a:stretch>
            <a:fillRect/>
          </a:stretch>
        </p:blipFill>
        <p:spPr>
          <a:xfrm>
            <a:off x="2483767" y="2276872"/>
            <a:ext cx="1428751" cy="1428751"/>
          </a:xfrm>
          <a:prstGeom prst="rect">
            <a:avLst/>
          </a:prstGeom>
          <a:ln w="12700">
            <a:miter lim="400000"/>
          </a:ln>
        </p:spPr>
      </p:pic>
      <p:sp>
        <p:nvSpPr>
          <p:cNvPr id="256" name="Subtractive color"/>
          <p:cNvSpPr/>
          <p:nvPr/>
        </p:nvSpPr>
        <p:spPr>
          <a:xfrm>
            <a:off x="2483767" y="3789040"/>
            <a:ext cx="1428751"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lstStyle>
          <a:p>
            <a:r>
              <a:t>Subtractive color</a:t>
            </a:r>
          </a:p>
        </p:txBody>
      </p:sp>
      <p:sp>
        <p:nvSpPr>
          <p:cNvPr id="257" name="Additve color"/>
          <p:cNvSpPr/>
          <p:nvPr/>
        </p:nvSpPr>
        <p:spPr>
          <a:xfrm>
            <a:off x="4932040" y="3789040"/>
            <a:ext cx="142875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lstStyle>
          <a:p>
            <a:r>
              <a:t>Additve color</a:t>
            </a:r>
          </a:p>
        </p:txBody>
      </p:sp>
    </p:spTree>
    <p:extLst>
      <p:ext uri="{BB962C8B-B14F-4D97-AF65-F5344CB8AC3E}">
        <p14:creationId xmlns:p14="http://schemas.microsoft.com/office/powerpoint/2010/main" val="373404897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ifference between RGB and CMY"/>
          <p:cNvSpPr txBox="1">
            <a:spLocks noGrp="1"/>
          </p:cNvSpPr>
          <p:nvPr>
            <p:ph type="title"/>
          </p:nvPr>
        </p:nvSpPr>
        <p:spPr>
          <a:prstGeom prst="rect">
            <a:avLst/>
          </a:prstGeom>
        </p:spPr>
        <p:txBody>
          <a:bodyPr/>
          <a:lstStyle/>
          <a:p>
            <a:pPr>
              <a:defRPr sz="3600">
                <a:solidFill>
                  <a:srgbClr val="FFC000"/>
                </a:solidFill>
              </a:defRPr>
            </a:pPr>
            <a:r>
              <a:t>Difference between RGB and CMY</a:t>
            </a:r>
          </a:p>
        </p:txBody>
      </p:sp>
      <p:graphicFrame>
        <p:nvGraphicFramePr>
          <p:cNvPr id="260" name="表格"/>
          <p:cNvGraphicFramePr/>
          <p:nvPr/>
        </p:nvGraphicFramePr>
        <p:xfrm>
          <a:off x="107505" y="1350640"/>
          <a:ext cx="8928991" cy="3318568"/>
        </p:xfrm>
        <a:graphic>
          <a:graphicData uri="http://schemas.openxmlformats.org/drawingml/2006/table">
            <a:tbl>
              <a:tblPr firstRow="1" firstCol="1" bandRow="1"/>
              <a:tblGrid>
                <a:gridCol w="2122464">
                  <a:extLst>
                    <a:ext uri="{9D8B030D-6E8A-4147-A177-3AD203B41FA5}">
                      <a16:colId xmlns:a16="http://schemas.microsoft.com/office/drawing/2014/main" val="20000"/>
                    </a:ext>
                  </a:extLst>
                </a:gridCol>
                <a:gridCol w="3062111">
                  <a:extLst>
                    <a:ext uri="{9D8B030D-6E8A-4147-A177-3AD203B41FA5}">
                      <a16:colId xmlns:a16="http://schemas.microsoft.com/office/drawing/2014/main" val="20001"/>
                    </a:ext>
                  </a:extLst>
                </a:gridCol>
                <a:gridCol w="3744416">
                  <a:extLst>
                    <a:ext uri="{9D8B030D-6E8A-4147-A177-3AD203B41FA5}">
                      <a16:colId xmlns:a16="http://schemas.microsoft.com/office/drawing/2014/main" val="20002"/>
                    </a:ext>
                  </a:extLst>
                </a:gridCol>
              </a:tblGrid>
              <a:tr h="576064">
                <a:tc>
                  <a:txBody>
                    <a:bodyPr/>
                    <a:lstStyle/>
                    <a:p>
                      <a:pPr algn="just">
                        <a:defRPr sz="1800" b="0">
                          <a:solidFill>
                            <a:srgbClr val="000000"/>
                          </a:solidFill>
                        </a:defRPr>
                      </a:pPr>
                      <a:r>
                        <a:rPr sz="1600" b="1">
                          <a:solidFill>
                            <a:srgbClr val="FFFFFF"/>
                          </a:solidFill>
                          <a:sym typeface="Helvetica"/>
                        </a:rPr>
                        <a:t> </a:t>
                      </a:r>
                    </a:p>
                  </a:txBody>
                  <a:tcPr marL="0" marR="0" marT="0" marB="0" horzOverflow="overflow"/>
                </a:tc>
                <a:tc>
                  <a:txBody>
                    <a:bodyPr/>
                    <a:lstStyle/>
                    <a:p>
                      <a:pPr algn="just">
                        <a:defRPr sz="1800" b="0">
                          <a:solidFill>
                            <a:srgbClr val="000000"/>
                          </a:solidFill>
                        </a:defRPr>
                      </a:pPr>
                      <a:r>
                        <a:rPr sz="1600" b="1">
                          <a:solidFill>
                            <a:srgbClr val="FFFFFF"/>
                          </a:solidFill>
                          <a:sym typeface="Helvetica"/>
                        </a:rPr>
                        <a:t>RGB</a:t>
                      </a:r>
                    </a:p>
                  </a:txBody>
                  <a:tcPr marL="0" marR="0" marT="0" marB="0" horzOverflow="overflow"/>
                </a:tc>
                <a:tc>
                  <a:txBody>
                    <a:bodyPr/>
                    <a:lstStyle/>
                    <a:p>
                      <a:pPr algn="just">
                        <a:defRPr sz="1800" b="0">
                          <a:solidFill>
                            <a:srgbClr val="000000"/>
                          </a:solidFill>
                        </a:defRPr>
                      </a:pPr>
                      <a:r>
                        <a:rPr sz="1600" b="1">
                          <a:solidFill>
                            <a:srgbClr val="FFFFFF"/>
                          </a:solidFill>
                          <a:sym typeface="Helvetica"/>
                        </a:rPr>
                        <a:t>CMY</a:t>
                      </a:r>
                    </a:p>
                  </a:txBody>
                  <a:tcPr marL="0" marR="0" marT="0" marB="0" horzOverflow="overflow"/>
                </a:tc>
                <a:extLst>
                  <a:ext uri="{0D108BD9-81ED-4DB2-BD59-A6C34878D82A}">
                    <a16:rowId xmlns:a16="http://schemas.microsoft.com/office/drawing/2014/main" val="10000"/>
                  </a:ext>
                </a:extLst>
              </a:tr>
              <a:tr h="279052">
                <a:tc>
                  <a:txBody>
                    <a:bodyPr/>
                    <a:lstStyle/>
                    <a:p>
                      <a:pPr algn="just">
                        <a:defRPr sz="1800" b="0">
                          <a:solidFill>
                            <a:srgbClr val="000000"/>
                          </a:solidFill>
                        </a:defRPr>
                      </a:pPr>
                      <a:r>
                        <a:rPr sz="1600" b="1">
                          <a:solidFill>
                            <a:srgbClr val="FFFFFF"/>
                          </a:solidFill>
                          <a:sym typeface="Helvetica"/>
                        </a:rPr>
                        <a:t>Primary color</a:t>
                      </a:r>
                    </a:p>
                  </a:txBody>
                  <a:tcPr marL="0" marR="0" marT="0" marB="0" horzOverflow="overflow">
                    <a:lnR w="12700">
                      <a:solidFill>
                        <a:srgbClr val="FFFFFF"/>
                      </a:solidFill>
                    </a:lnR>
                  </a:tcPr>
                </a:tc>
                <a:tc>
                  <a:txBody>
                    <a:bodyPr/>
                    <a:lstStyle/>
                    <a:p>
                      <a:pPr algn="just">
                        <a:defRPr sz="1800"/>
                      </a:pPr>
                      <a:r>
                        <a:rPr sz="1600"/>
                        <a:t> R, G, B</a:t>
                      </a:r>
                    </a:p>
                  </a:txBody>
                  <a:tcPr marL="0" marR="0" marT="0" marB="0" horzOverflow="overflow">
                    <a:lnL w="12700">
                      <a:solidFill>
                        <a:srgbClr val="FFFFFF"/>
                      </a:solidFill>
                    </a:lnL>
                  </a:tcPr>
                </a:tc>
                <a:tc>
                  <a:txBody>
                    <a:bodyPr/>
                    <a:lstStyle/>
                    <a:p>
                      <a:pPr algn="just">
                        <a:defRPr sz="1800"/>
                      </a:pPr>
                      <a:r>
                        <a:rPr sz="1600"/>
                        <a:t> C, M, Y</a:t>
                      </a:r>
                    </a:p>
                  </a:txBody>
                  <a:tcPr marL="0" marR="0" marT="0" marB="0" horzOverflow="overflow"/>
                </a:tc>
                <a:extLst>
                  <a:ext uri="{0D108BD9-81ED-4DB2-BD59-A6C34878D82A}">
                    <a16:rowId xmlns:a16="http://schemas.microsoft.com/office/drawing/2014/main" val="10001"/>
                  </a:ext>
                </a:extLst>
              </a:tr>
              <a:tr h="965200">
                <a:tc>
                  <a:txBody>
                    <a:bodyPr/>
                    <a:lstStyle/>
                    <a:p>
                      <a:pPr algn="just">
                        <a:defRPr sz="1800" b="0">
                          <a:solidFill>
                            <a:srgbClr val="000000"/>
                          </a:solidFill>
                        </a:defRPr>
                      </a:pPr>
                      <a:r>
                        <a:rPr sz="1600" b="1">
                          <a:solidFill>
                            <a:srgbClr val="FFFFFF"/>
                          </a:solidFill>
                          <a:sym typeface="Helvetica"/>
                        </a:rPr>
                        <a:t>Rule</a:t>
                      </a:r>
                    </a:p>
                  </a:txBody>
                  <a:tcPr marL="0" marR="0" marT="0" marB="0" horzOverflow="overflow">
                    <a:lnR w="12700">
                      <a:solidFill>
                        <a:srgbClr val="FFFFFF"/>
                      </a:solidFill>
                    </a:lnR>
                  </a:tcPr>
                </a:tc>
                <a:tc>
                  <a:txBody>
                    <a:bodyPr/>
                    <a:lstStyle/>
                    <a:p>
                      <a:pPr algn="just">
                        <a:defRPr sz="1600"/>
                      </a:pPr>
                      <a:r>
                        <a:t> R+G=Y</a:t>
                      </a:r>
                    </a:p>
                    <a:p>
                      <a:pPr algn="just">
                        <a:defRPr sz="1600">
                          <a:latin typeface="Calibri"/>
                          <a:ea typeface="Calibri"/>
                          <a:cs typeface="Calibri"/>
                          <a:sym typeface="Calibri"/>
                        </a:defRPr>
                      </a:pPr>
                      <a:r>
                        <a:t>R+B=M</a:t>
                      </a:r>
                    </a:p>
                    <a:p>
                      <a:pPr algn="just">
                        <a:defRPr sz="1600">
                          <a:latin typeface="Calibri"/>
                          <a:ea typeface="Calibri"/>
                          <a:cs typeface="Calibri"/>
                          <a:sym typeface="Calibri"/>
                        </a:defRPr>
                      </a:pPr>
                      <a:r>
                        <a:t>G+B=C</a:t>
                      </a:r>
                    </a:p>
                    <a:p>
                      <a:pPr algn="just">
                        <a:defRPr sz="1600">
                          <a:latin typeface="Calibri"/>
                          <a:ea typeface="Calibri"/>
                          <a:cs typeface="Calibri"/>
                          <a:sym typeface="Calibri"/>
                        </a:defRPr>
                      </a:pPr>
                      <a:r>
                        <a:t>R+G+B=W</a:t>
                      </a:r>
                    </a:p>
                  </a:txBody>
                  <a:tcPr marL="0" marR="0" marT="0" marB="0" horzOverflow="overflow">
                    <a:lnL w="12700">
                      <a:solidFill>
                        <a:srgbClr val="FFFFFF"/>
                      </a:solidFill>
                    </a:lnL>
                  </a:tcPr>
                </a:tc>
                <a:tc>
                  <a:txBody>
                    <a:bodyPr/>
                    <a:lstStyle/>
                    <a:p>
                      <a:pPr algn="just">
                        <a:defRPr sz="1600"/>
                      </a:pPr>
                      <a:r>
                        <a:t> Y+M=R</a:t>
                      </a:r>
                    </a:p>
                    <a:p>
                      <a:pPr algn="just">
                        <a:defRPr sz="1600">
                          <a:latin typeface="Calibri"/>
                          <a:ea typeface="Calibri"/>
                          <a:cs typeface="Calibri"/>
                          <a:sym typeface="Calibri"/>
                        </a:defRPr>
                      </a:pPr>
                      <a:r>
                        <a:t>C+Y=G</a:t>
                      </a:r>
                    </a:p>
                    <a:p>
                      <a:pPr algn="just">
                        <a:defRPr sz="1600">
                          <a:latin typeface="Calibri"/>
                          <a:ea typeface="Calibri"/>
                          <a:cs typeface="Calibri"/>
                          <a:sym typeface="Calibri"/>
                        </a:defRPr>
                      </a:pPr>
                      <a:r>
                        <a:t>C+M=B</a:t>
                      </a:r>
                    </a:p>
                    <a:p>
                      <a:pPr algn="just">
                        <a:defRPr sz="1600">
                          <a:latin typeface="Calibri"/>
                          <a:ea typeface="Calibri"/>
                          <a:cs typeface="Calibri"/>
                          <a:sym typeface="Calibri"/>
                        </a:defRPr>
                      </a:pPr>
                      <a:r>
                        <a:t>C+M+Y=K</a:t>
                      </a:r>
                    </a:p>
                  </a:txBody>
                  <a:tcPr marL="0" marR="0" marT="0" marB="0" horzOverflow="overflow"/>
                </a:tc>
                <a:extLst>
                  <a:ext uri="{0D108BD9-81ED-4DB2-BD59-A6C34878D82A}">
                    <a16:rowId xmlns:a16="http://schemas.microsoft.com/office/drawing/2014/main" val="10002"/>
                  </a:ext>
                </a:extLst>
              </a:tr>
              <a:tr h="482600">
                <a:tc>
                  <a:txBody>
                    <a:bodyPr/>
                    <a:lstStyle/>
                    <a:p>
                      <a:pPr algn="just">
                        <a:defRPr sz="1800" b="0">
                          <a:solidFill>
                            <a:srgbClr val="000000"/>
                          </a:solidFill>
                        </a:defRPr>
                      </a:pPr>
                      <a:r>
                        <a:rPr sz="1600" b="1">
                          <a:solidFill>
                            <a:srgbClr val="FFFFFF"/>
                          </a:solidFill>
                          <a:sym typeface="Helvetica"/>
                        </a:rPr>
                        <a:t>Mechanism</a:t>
                      </a:r>
                    </a:p>
                  </a:txBody>
                  <a:tcPr marL="0" marR="0" marT="0" marB="0" horzOverflow="overflow">
                    <a:lnR w="12700">
                      <a:solidFill>
                        <a:srgbClr val="FFFFFF"/>
                      </a:solidFill>
                    </a:lnR>
                  </a:tcPr>
                </a:tc>
                <a:tc>
                  <a:txBody>
                    <a:bodyPr/>
                    <a:lstStyle/>
                    <a:p>
                      <a:pPr algn="just">
                        <a:defRPr sz="1800"/>
                      </a:pPr>
                      <a:r>
                        <a:rPr sz="1600"/>
                        <a:t>Color + light, energy increases.</a:t>
                      </a:r>
                    </a:p>
                  </a:txBody>
                  <a:tcPr marL="0" marR="0" marT="0" marB="0" horzOverflow="overflow">
                    <a:lnL w="12700">
                      <a:solidFill>
                        <a:srgbClr val="FFFFFF"/>
                      </a:solidFill>
                    </a:lnL>
                  </a:tcPr>
                </a:tc>
                <a:tc>
                  <a:txBody>
                    <a:bodyPr/>
                    <a:lstStyle/>
                    <a:p>
                      <a:pPr algn="just">
                        <a:defRPr sz="1800"/>
                      </a:pPr>
                      <a:r>
                        <a:rPr sz="1600"/>
                        <a:t>Light-Pigment mixture, energy decreases.</a:t>
                      </a:r>
                    </a:p>
                  </a:txBody>
                  <a:tcPr marL="0" marR="0" marT="0" marB="0" horzOverflow="overflow"/>
                </a:tc>
                <a:extLst>
                  <a:ext uri="{0D108BD9-81ED-4DB2-BD59-A6C34878D82A}">
                    <a16:rowId xmlns:a16="http://schemas.microsoft.com/office/drawing/2014/main" val="10003"/>
                  </a:ext>
                </a:extLst>
              </a:tr>
              <a:tr h="279052">
                <a:tc>
                  <a:txBody>
                    <a:bodyPr/>
                    <a:lstStyle/>
                    <a:p>
                      <a:pPr algn="just">
                        <a:defRPr sz="1800" b="0">
                          <a:solidFill>
                            <a:srgbClr val="000000"/>
                          </a:solidFill>
                        </a:defRPr>
                      </a:pPr>
                      <a:r>
                        <a:rPr sz="1600" b="1">
                          <a:solidFill>
                            <a:srgbClr val="FFFFFF"/>
                          </a:solidFill>
                          <a:sym typeface="Helvetica"/>
                        </a:rPr>
                        <a:t> Effect</a:t>
                      </a:r>
                    </a:p>
                  </a:txBody>
                  <a:tcPr marL="0" marR="0" marT="0" marB="0" horzOverflow="overflow">
                    <a:lnR w="12700">
                      <a:solidFill>
                        <a:srgbClr val="FFFFFF"/>
                      </a:solidFill>
                    </a:lnR>
                  </a:tcPr>
                </a:tc>
                <a:tc>
                  <a:txBody>
                    <a:bodyPr/>
                    <a:lstStyle/>
                    <a:p>
                      <a:pPr algn="just">
                        <a:defRPr sz="1800"/>
                      </a:pPr>
                      <a:r>
                        <a:rPr sz="1600"/>
                        <a:t> Lightness increases</a:t>
                      </a:r>
                    </a:p>
                  </a:txBody>
                  <a:tcPr marL="0" marR="0" marT="0" marB="0" horzOverflow="overflow">
                    <a:lnL w="12700">
                      <a:solidFill>
                        <a:srgbClr val="FFFFFF"/>
                      </a:solidFill>
                    </a:lnL>
                  </a:tcPr>
                </a:tc>
                <a:tc>
                  <a:txBody>
                    <a:bodyPr/>
                    <a:lstStyle/>
                    <a:p>
                      <a:pPr algn="just">
                        <a:defRPr sz="1800"/>
                      </a:pPr>
                      <a:r>
                        <a:rPr sz="1600"/>
                        <a:t>Lightness decreases </a:t>
                      </a:r>
                    </a:p>
                  </a:txBody>
                  <a:tcPr marL="0" marR="0" marT="0" marB="0" horzOverflow="overflow"/>
                </a:tc>
                <a:extLst>
                  <a:ext uri="{0D108BD9-81ED-4DB2-BD59-A6C34878D82A}">
                    <a16:rowId xmlns:a16="http://schemas.microsoft.com/office/drawing/2014/main" val="10004"/>
                  </a:ext>
                </a:extLst>
              </a:tr>
              <a:tr h="482600">
                <a:tc>
                  <a:txBody>
                    <a:bodyPr/>
                    <a:lstStyle/>
                    <a:p>
                      <a:pPr algn="just">
                        <a:defRPr sz="1800" b="0">
                          <a:solidFill>
                            <a:srgbClr val="000000"/>
                          </a:solidFill>
                        </a:defRPr>
                      </a:pPr>
                      <a:r>
                        <a:rPr sz="1600" b="1">
                          <a:solidFill>
                            <a:srgbClr val="FFFFFF"/>
                          </a:solidFill>
                          <a:sym typeface="Helvetica"/>
                        </a:rPr>
                        <a:t>Complementary relation</a:t>
                      </a:r>
                    </a:p>
                  </a:txBody>
                  <a:tcPr marL="0" marR="0" marT="0" marB="0" horzOverflow="overflow">
                    <a:lnR w="12700">
                      <a:solidFill>
                        <a:srgbClr val="FFFFFF"/>
                      </a:solidFill>
                    </a:lnR>
                  </a:tcPr>
                </a:tc>
                <a:tc>
                  <a:txBody>
                    <a:bodyPr/>
                    <a:lstStyle/>
                    <a:p>
                      <a:pPr algn="just">
                        <a:defRPr sz="1800"/>
                      </a:pPr>
                      <a:r>
                        <a:rPr sz="1600"/>
                        <a:t> Additive color</a:t>
                      </a:r>
                    </a:p>
                  </a:txBody>
                  <a:tcPr marL="0" marR="0" marT="0" marB="0" horzOverflow="overflow">
                    <a:lnL w="12700">
                      <a:solidFill>
                        <a:srgbClr val="FFFFFF"/>
                      </a:solidFill>
                    </a:lnL>
                  </a:tcPr>
                </a:tc>
                <a:tc>
                  <a:txBody>
                    <a:bodyPr/>
                    <a:lstStyle/>
                    <a:p>
                      <a:pPr algn="just">
                        <a:defRPr sz="1800"/>
                      </a:pPr>
                      <a:r>
                        <a:rPr sz="1600"/>
                        <a:t> Subtractive color</a:t>
                      </a:r>
                    </a:p>
                  </a:txBody>
                  <a:tcPr marL="0" marR="0" marT="0" marB="0" horzOverflow="overflow"/>
                </a:tc>
                <a:extLst>
                  <a:ext uri="{0D108BD9-81ED-4DB2-BD59-A6C34878D82A}">
                    <a16:rowId xmlns:a16="http://schemas.microsoft.com/office/drawing/2014/main" val="10005"/>
                  </a:ext>
                </a:extLst>
              </a:tr>
              <a:tr h="241300">
                <a:tc>
                  <a:txBody>
                    <a:bodyPr/>
                    <a:lstStyle/>
                    <a:p>
                      <a:pPr algn="just">
                        <a:defRPr sz="1800" b="0">
                          <a:solidFill>
                            <a:srgbClr val="000000"/>
                          </a:solidFill>
                        </a:defRPr>
                      </a:pPr>
                      <a:r>
                        <a:rPr sz="1600" b="1">
                          <a:solidFill>
                            <a:srgbClr val="FFFFFF"/>
                          </a:solidFill>
                          <a:sym typeface="Helvetica"/>
                        </a:rPr>
                        <a:t>Application</a:t>
                      </a:r>
                    </a:p>
                  </a:txBody>
                  <a:tcPr marL="0" marR="0" marT="0" marB="0" horzOverflow="overflow">
                    <a:lnR w="12700">
                      <a:solidFill>
                        <a:srgbClr val="FFFFFF"/>
                      </a:solidFill>
                    </a:lnR>
                  </a:tcPr>
                </a:tc>
                <a:tc>
                  <a:txBody>
                    <a:bodyPr/>
                    <a:lstStyle/>
                    <a:p>
                      <a:pPr algn="just">
                        <a:defRPr sz="1800"/>
                      </a:pPr>
                      <a:r>
                        <a:rPr sz="1600"/>
                        <a:t> Color movies, TV, etc.</a:t>
                      </a:r>
                    </a:p>
                  </a:txBody>
                  <a:tcPr marL="0" marR="0" marT="0" marB="0" horzOverflow="overflow">
                    <a:lnL w="12700">
                      <a:solidFill>
                        <a:srgbClr val="FFFFFF"/>
                      </a:solidFill>
                    </a:lnL>
                  </a:tcPr>
                </a:tc>
                <a:tc>
                  <a:txBody>
                    <a:bodyPr/>
                    <a:lstStyle/>
                    <a:p>
                      <a:pPr algn="just">
                        <a:defRPr sz="1800"/>
                      </a:pPr>
                      <a:r>
                        <a:rPr sz="1600"/>
                        <a:t>Painting, Photography, printing, etc. </a:t>
                      </a:r>
                    </a:p>
                  </a:txBody>
                  <a:tcPr marL="0" marR="0" marT="0" marB="0"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1033154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HSV color model"/>
          <p:cNvSpPr txBox="1">
            <a:spLocks noGrp="1"/>
          </p:cNvSpPr>
          <p:nvPr>
            <p:ph type="title"/>
          </p:nvPr>
        </p:nvSpPr>
        <p:spPr>
          <a:prstGeom prst="rect">
            <a:avLst/>
          </a:prstGeom>
        </p:spPr>
        <p:txBody>
          <a:bodyPr/>
          <a:lstStyle>
            <a:lvl1pPr>
              <a:defRPr sz="3600"/>
            </a:lvl1pPr>
          </a:lstStyle>
          <a:p>
            <a:r>
              <a:t> HSV color model</a:t>
            </a:r>
          </a:p>
        </p:txBody>
      </p:sp>
      <p:sp>
        <p:nvSpPr>
          <p:cNvPr id="265" name="HIS/HSV color space is defined based on human visual system.…"/>
          <p:cNvSpPr txBox="1">
            <a:spLocks noGrp="1"/>
          </p:cNvSpPr>
          <p:nvPr>
            <p:ph type="body" idx="1"/>
          </p:nvPr>
        </p:nvSpPr>
        <p:spPr>
          <a:xfrm>
            <a:off x="-1" y="1938510"/>
            <a:ext cx="6275390" cy="4658842"/>
          </a:xfrm>
          <a:prstGeom prst="rect">
            <a:avLst/>
          </a:prstGeom>
        </p:spPr>
        <p:txBody>
          <a:bodyPr/>
          <a:lstStyle/>
          <a:p>
            <a:pPr>
              <a:lnSpc>
                <a:spcPct val="80000"/>
              </a:lnSpc>
              <a:defRPr sz="2400"/>
            </a:pPr>
            <a:r>
              <a:t>HIS/HSV color space is defined based on human visual system. </a:t>
            </a:r>
          </a:p>
          <a:p>
            <a:pPr marL="731519" lvl="1" indent="-274319">
              <a:lnSpc>
                <a:spcPct val="80000"/>
              </a:lnSpc>
              <a:spcBef>
                <a:spcPts val="500"/>
              </a:spcBef>
              <a:buClr>
                <a:srgbClr val="60B5CC"/>
              </a:buClr>
              <a:defRPr sz="2400"/>
            </a:pPr>
            <a:r>
              <a:t>Hue, Saturation, Intensity/Value</a:t>
            </a:r>
          </a:p>
          <a:p>
            <a:pPr>
              <a:lnSpc>
                <a:spcPct val="80000"/>
              </a:lnSpc>
              <a:defRPr sz="2400"/>
            </a:pPr>
            <a:r>
              <a:t>HIS can be depicted as a cone</a:t>
            </a:r>
          </a:p>
          <a:p>
            <a:pPr marL="731519" lvl="1" indent="-274319">
              <a:lnSpc>
                <a:spcPct val="80000"/>
              </a:lnSpc>
              <a:spcBef>
                <a:spcPts val="500"/>
              </a:spcBef>
              <a:buClr>
                <a:srgbClr val="60B5CC"/>
              </a:buClr>
              <a:defRPr sz="2400"/>
            </a:pPr>
            <a:r>
              <a:t>Top surface of cone: V=1, which includes R=1, G=1, B=1. </a:t>
            </a:r>
            <a:endParaRPr sz="2800"/>
          </a:p>
          <a:p>
            <a:pPr marL="731519" lvl="1" indent="-274319">
              <a:lnSpc>
                <a:spcPct val="80000"/>
              </a:lnSpc>
              <a:spcBef>
                <a:spcPts val="500"/>
              </a:spcBef>
              <a:buClr>
                <a:srgbClr val="60B5CC"/>
              </a:buClr>
              <a:defRPr sz="2400"/>
            </a:pPr>
            <a:r>
              <a:t>Hue: around the axis: RED-&gt; 0</a:t>
            </a:r>
            <a:r>
              <a:rPr baseline="30000"/>
              <a:t>o </a:t>
            </a:r>
            <a:r>
              <a:t>, GREEN-&gt; 120</a:t>
            </a:r>
            <a:r>
              <a:rPr baseline="30000"/>
              <a:t>o</a:t>
            </a:r>
            <a:r>
              <a:t> , BLUE-&gt; 240</a:t>
            </a:r>
            <a:r>
              <a:rPr baseline="30000"/>
              <a:t>o</a:t>
            </a:r>
          </a:p>
          <a:p>
            <a:pPr marL="731519" lvl="1" indent="-274319">
              <a:lnSpc>
                <a:spcPct val="80000"/>
              </a:lnSpc>
              <a:spcBef>
                <a:spcPts val="500"/>
              </a:spcBef>
              <a:buClr>
                <a:srgbClr val="60B5CC"/>
              </a:buClr>
              <a:defRPr sz="2400"/>
            </a:pPr>
            <a:r>
              <a:t>Saturation: along the radial direction.</a:t>
            </a:r>
          </a:p>
          <a:p>
            <a:pPr>
              <a:lnSpc>
                <a:spcPct val="80000"/>
              </a:lnSpc>
              <a:defRPr sz="2400"/>
            </a:pPr>
            <a:r>
              <a:t>Bottom point of cone: V=0</a:t>
            </a:r>
            <a:r>
              <a:rPr>
                <a:latin typeface="+mj-lt"/>
                <a:ea typeface="+mj-ea"/>
                <a:cs typeface="+mj-cs"/>
                <a:sym typeface="Helvetica"/>
              </a:rPr>
              <a:t>，</a:t>
            </a:r>
            <a:r>
              <a:t>H =null, S=null, for darkness.</a:t>
            </a:r>
          </a:p>
          <a:p>
            <a:pPr>
              <a:lnSpc>
                <a:spcPct val="80000"/>
              </a:lnSpc>
              <a:defRPr sz="2400"/>
            </a:pPr>
            <a:r>
              <a:t>Center of the top surface: S=0, V=1, H=null, for brightness.</a:t>
            </a:r>
          </a:p>
        </p:txBody>
      </p:sp>
      <p:pic>
        <p:nvPicPr>
          <p:cNvPr id="266" name="image67.pdf" descr="image67.pdf"/>
          <p:cNvPicPr>
            <a:picLocks noChangeAspect="1"/>
          </p:cNvPicPr>
          <p:nvPr/>
        </p:nvPicPr>
        <p:blipFill>
          <a:blip r:embed="rId3"/>
          <a:stretch>
            <a:fillRect/>
          </a:stretch>
        </p:blipFill>
        <p:spPr>
          <a:xfrm>
            <a:off x="5796136" y="1573290"/>
            <a:ext cx="3159077" cy="2466976"/>
          </a:xfrm>
          <a:prstGeom prst="rect">
            <a:avLst/>
          </a:prstGeom>
          <a:ln w="12700">
            <a:miter lim="400000"/>
          </a:ln>
        </p:spPr>
      </p:pic>
      <p:pic>
        <p:nvPicPr>
          <p:cNvPr id="267" name="image68.jpeg" descr="image68.jpeg"/>
          <p:cNvPicPr>
            <a:picLocks noChangeAspect="1"/>
          </p:cNvPicPr>
          <p:nvPr/>
        </p:nvPicPr>
        <p:blipFill>
          <a:blip r:embed="rId4"/>
          <a:stretch>
            <a:fillRect/>
          </a:stretch>
        </p:blipFill>
        <p:spPr>
          <a:xfrm>
            <a:off x="6357937" y="4074367"/>
            <a:ext cx="2381251" cy="2667001"/>
          </a:xfrm>
          <a:prstGeom prst="rect">
            <a:avLst/>
          </a:prstGeom>
          <a:ln w="12700">
            <a:miter lim="400000"/>
          </a:ln>
        </p:spPr>
      </p:pic>
    </p:spTree>
    <p:extLst>
      <p:ext uri="{BB962C8B-B14F-4D97-AF65-F5344CB8AC3E}">
        <p14:creationId xmlns:p14="http://schemas.microsoft.com/office/powerpoint/2010/main" val="357591414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Advantage of HSV color model"/>
          <p:cNvSpPr txBox="1">
            <a:spLocks noGrp="1"/>
          </p:cNvSpPr>
          <p:nvPr>
            <p:ph type="title"/>
          </p:nvPr>
        </p:nvSpPr>
        <p:spPr>
          <a:prstGeom prst="rect">
            <a:avLst/>
          </a:prstGeom>
        </p:spPr>
        <p:txBody>
          <a:bodyPr/>
          <a:lstStyle>
            <a:lvl1pPr>
              <a:defRPr sz="3600">
                <a:solidFill>
                  <a:srgbClr val="FFC000"/>
                </a:solidFill>
              </a:defRPr>
            </a:lvl1pPr>
          </a:lstStyle>
          <a:p>
            <a:r>
              <a:t>Advantage of HSV color model</a:t>
            </a:r>
          </a:p>
        </p:txBody>
      </p:sp>
      <p:sp>
        <p:nvSpPr>
          <p:cNvPr id="272" name="Close to human color vision.…"/>
          <p:cNvSpPr txBox="1">
            <a:spLocks noGrp="1"/>
          </p:cNvSpPr>
          <p:nvPr>
            <p:ph type="body" idx="1"/>
          </p:nvPr>
        </p:nvSpPr>
        <p:spPr>
          <a:prstGeom prst="rect">
            <a:avLst/>
          </a:prstGeom>
        </p:spPr>
        <p:txBody>
          <a:bodyPr/>
          <a:lstStyle/>
          <a:p>
            <a:pPr>
              <a:defRPr sz="2000"/>
            </a:pPr>
            <a:r>
              <a:t>Close to human color vision. </a:t>
            </a:r>
          </a:p>
          <a:p>
            <a:pPr>
              <a:defRPr sz="2000"/>
            </a:pPr>
            <a:r>
              <a:t>When using RGB or CMY, if you want to change hue, you must adjust R, G, and B at the same time. But using HSV, you DON’T have to do that. Only ONE channel is adjusted. </a:t>
            </a:r>
          </a:p>
          <a:p>
            <a:pPr>
              <a:defRPr sz="2000"/>
            </a:pPr>
            <a:r>
              <a:t>HSV color model is a uniform color space, linearly distributed. The color difference perception is proportional to Euclidean distance on the HSV cone volume.</a:t>
            </a:r>
          </a:p>
        </p:txBody>
      </p:sp>
      <p:pic>
        <p:nvPicPr>
          <p:cNvPr id="273" name="image69.png" descr="image69.png"/>
          <p:cNvPicPr>
            <a:picLocks noChangeAspect="1"/>
          </p:cNvPicPr>
          <p:nvPr/>
        </p:nvPicPr>
        <p:blipFill>
          <a:blip r:embed="rId3"/>
          <a:stretch>
            <a:fillRect/>
          </a:stretch>
        </p:blipFill>
        <p:spPr>
          <a:xfrm>
            <a:off x="899591" y="4365104"/>
            <a:ext cx="2095501" cy="1571626"/>
          </a:xfrm>
          <a:prstGeom prst="rect">
            <a:avLst/>
          </a:prstGeom>
          <a:ln w="12700">
            <a:miter lim="400000"/>
          </a:ln>
        </p:spPr>
      </p:pic>
      <p:pic>
        <p:nvPicPr>
          <p:cNvPr id="274" name="image70.png" descr="image70.png"/>
          <p:cNvPicPr>
            <a:picLocks noChangeAspect="1"/>
          </p:cNvPicPr>
          <p:nvPr/>
        </p:nvPicPr>
        <p:blipFill>
          <a:blip r:embed="rId4"/>
          <a:stretch>
            <a:fillRect/>
          </a:stretch>
        </p:blipFill>
        <p:spPr>
          <a:xfrm>
            <a:off x="3524072" y="4365104"/>
            <a:ext cx="2095501" cy="1571626"/>
          </a:xfrm>
          <a:prstGeom prst="rect">
            <a:avLst/>
          </a:prstGeom>
          <a:ln w="12700">
            <a:miter lim="400000"/>
          </a:ln>
        </p:spPr>
      </p:pic>
      <p:pic>
        <p:nvPicPr>
          <p:cNvPr id="275" name="image71.png" descr="image71.png"/>
          <p:cNvPicPr>
            <a:picLocks noChangeAspect="1"/>
          </p:cNvPicPr>
          <p:nvPr/>
        </p:nvPicPr>
        <p:blipFill>
          <a:blip r:embed="rId5"/>
          <a:stretch>
            <a:fillRect/>
          </a:stretch>
        </p:blipFill>
        <p:spPr>
          <a:xfrm>
            <a:off x="6084168" y="4365104"/>
            <a:ext cx="2095501" cy="1571626"/>
          </a:xfrm>
          <a:prstGeom prst="rect">
            <a:avLst/>
          </a:prstGeom>
          <a:ln w="12700">
            <a:miter lim="400000"/>
          </a:ln>
        </p:spPr>
      </p:pic>
      <p:sp>
        <p:nvSpPr>
          <p:cNvPr id="276" name="Original image"/>
          <p:cNvSpPr/>
          <p:nvPr/>
        </p:nvSpPr>
        <p:spPr>
          <a:xfrm>
            <a:off x="899591" y="6165303"/>
            <a:ext cx="209550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lstStyle>
          <a:p>
            <a:r>
              <a:t>Original image</a:t>
            </a:r>
          </a:p>
        </p:txBody>
      </p:sp>
      <p:sp>
        <p:nvSpPr>
          <p:cNvPr id="277" name="Hue: rotate30 degree."/>
          <p:cNvSpPr/>
          <p:nvPr/>
        </p:nvSpPr>
        <p:spPr>
          <a:xfrm>
            <a:off x="3556620" y="6023028"/>
            <a:ext cx="2095501"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lstStyle>
          <a:p>
            <a:r>
              <a:t>Hue: rotate30 degree. </a:t>
            </a:r>
          </a:p>
        </p:txBody>
      </p:sp>
      <p:sp>
        <p:nvSpPr>
          <p:cNvPr id="278" name="Hue: rotate while preserving lightness unchanged."/>
          <p:cNvSpPr/>
          <p:nvPr/>
        </p:nvSpPr>
        <p:spPr>
          <a:xfrm>
            <a:off x="5724128" y="5809579"/>
            <a:ext cx="2880321"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lstStyle>
          <a:p>
            <a:r>
              <a:t>Hue: rotate while preserving lightness unchanged.</a:t>
            </a:r>
          </a:p>
        </p:txBody>
      </p:sp>
    </p:spTree>
    <p:extLst>
      <p:ext uri="{BB962C8B-B14F-4D97-AF65-F5344CB8AC3E}">
        <p14:creationId xmlns:p14="http://schemas.microsoft.com/office/powerpoint/2010/main" val="37811508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IE color model"/>
          <p:cNvSpPr txBox="1">
            <a:spLocks noGrp="1"/>
          </p:cNvSpPr>
          <p:nvPr>
            <p:ph type="title"/>
          </p:nvPr>
        </p:nvSpPr>
        <p:spPr>
          <a:prstGeom prst="rect">
            <a:avLst/>
          </a:prstGeom>
        </p:spPr>
        <p:txBody>
          <a:bodyPr/>
          <a:lstStyle/>
          <a:p>
            <a:pPr>
              <a:defRPr sz="3600"/>
            </a:pPr>
            <a:r>
              <a:t>CIE color model </a:t>
            </a:r>
          </a:p>
        </p:txBody>
      </p:sp>
      <p:sp>
        <p:nvSpPr>
          <p:cNvPr id="283" name="CIE color model…"/>
          <p:cNvSpPr txBox="1">
            <a:spLocks noGrp="1"/>
          </p:cNvSpPr>
          <p:nvPr>
            <p:ph type="body" idx="1"/>
          </p:nvPr>
        </p:nvSpPr>
        <p:spPr>
          <a:prstGeom prst="rect">
            <a:avLst/>
          </a:prstGeom>
        </p:spPr>
        <p:txBody>
          <a:bodyPr/>
          <a:lstStyle/>
          <a:p>
            <a:pPr marL="438911" indent="-320039">
              <a:lnSpc>
                <a:spcPct val="90000"/>
              </a:lnSpc>
              <a:defRPr sz="2200"/>
            </a:pPr>
            <a:r>
              <a:t>CIE color model</a:t>
            </a:r>
            <a:endParaRPr sz="2400"/>
          </a:p>
          <a:p>
            <a:pPr marL="731519" lvl="1" indent="-274319">
              <a:lnSpc>
                <a:spcPct val="90000"/>
              </a:lnSpc>
              <a:spcBef>
                <a:spcPts val="500"/>
              </a:spcBef>
              <a:buClr>
                <a:srgbClr val="60B5CC"/>
              </a:buClr>
              <a:defRPr sz="2200"/>
            </a:pPr>
            <a:r>
              <a:t>A series of color models according to the response of human eyes to RGB, which are carefully measured.</a:t>
            </a:r>
            <a:endParaRPr sz="2400"/>
          </a:p>
          <a:p>
            <a:pPr marL="438911" indent="-320039">
              <a:lnSpc>
                <a:spcPct val="90000"/>
              </a:lnSpc>
              <a:defRPr sz="2200"/>
            </a:pPr>
            <a:r>
              <a:t>Device independent</a:t>
            </a:r>
            <a:endParaRPr sz="2400"/>
          </a:p>
          <a:p>
            <a:pPr marL="731519" lvl="1" indent="-274319">
              <a:lnSpc>
                <a:spcPct val="90000"/>
              </a:lnSpc>
              <a:spcBef>
                <a:spcPts val="500"/>
              </a:spcBef>
              <a:buClr>
                <a:srgbClr val="60B5CC"/>
              </a:buClr>
              <a:defRPr sz="2200"/>
            </a:pPr>
            <a:r>
              <a:t>Such color models are used to define device-independent color. </a:t>
            </a:r>
            <a:endParaRPr sz="2500"/>
          </a:p>
          <a:p>
            <a:pPr marL="731519" lvl="1" indent="-274319">
              <a:lnSpc>
                <a:spcPct val="90000"/>
              </a:lnSpc>
              <a:spcBef>
                <a:spcPts val="500"/>
              </a:spcBef>
              <a:buClr>
                <a:srgbClr val="60B5CC"/>
              </a:buClr>
              <a:defRPr sz="2200"/>
            </a:pPr>
            <a:r>
              <a:t>Help people to reproduce color consistently on different devices such as scanner, monitor, and printer. </a:t>
            </a:r>
            <a:endParaRPr sz="2400"/>
          </a:p>
          <a:p>
            <a:pPr marL="438911" indent="-320039">
              <a:lnSpc>
                <a:spcPct val="90000"/>
              </a:lnSpc>
              <a:defRPr sz="2200"/>
            </a:pPr>
            <a:r>
              <a:t>CIE color models</a:t>
            </a:r>
            <a:endParaRPr sz="2400"/>
          </a:p>
          <a:p>
            <a:pPr marL="731519" lvl="1" indent="-274319">
              <a:lnSpc>
                <a:spcPct val="90000"/>
              </a:lnSpc>
              <a:spcBef>
                <a:spcPts val="500"/>
              </a:spcBef>
              <a:buClr>
                <a:srgbClr val="60B5CC"/>
              </a:buClr>
              <a:defRPr sz="2200"/>
            </a:pPr>
            <a:r>
              <a:t>CIE XYZ, </a:t>
            </a:r>
            <a:endParaRPr sz="2500"/>
          </a:p>
          <a:p>
            <a:pPr marL="731519" lvl="1" indent="-274319">
              <a:lnSpc>
                <a:spcPct val="90000"/>
              </a:lnSpc>
              <a:spcBef>
                <a:spcPts val="500"/>
              </a:spcBef>
              <a:buClr>
                <a:srgbClr val="60B5CC"/>
              </a:buClr>
              <a:defRPr sz="2200"/>
            </a:pPr>
            <a:r>
              <a:t>CIE L*a*b</a:t>
            </a:r>
            <a:endParaRPr sz="2400"/>
          </a:p>
          <a:p>
            <a:pPr marL="731519" lvl="1" indent="-274319">
              <a:lnSpc>
                <a:spcPct val="90000"/>
              </a:lnSpc>
              <a:spcBef>
                <a:spcPts val="500"/>
              </a:spcBef>
              <a:buClr>
                <a:srgbClr val="60B5CC"/>
              </a:buClr>
              <a:defRPr sz="2200"/>
            </a:pPr>
            <a:r>
              <a:t>CIE YUV </a:t>
            </a:r>
            <a:endParaRPr sz="2400"/>
          </a:p>
          <a:p>
            <a:pPr marL="731519" lvl="1" indent="-274319">
              <a:lnSpc>
                <a:spcPct val="90000"/>
              </a:lnSpc>
              <a:spcBef>
                <a:spcPts val="500"/>
              </a:spcBef>
              <a:buClr>
                <a:srgbClr val="60B5CC"/>
              </a:buClr>
              <a:defRPr sz="2200"/>
            </a:pPr>
            <a:r>
              <a:t>etc.</a:t>
            </a:r>
          </a:p>
        </p:txBody>
      </p:sp>
    </p:spTree>
    <p:extLst>
      <p:ext uri="{BB962C8B-B14F-4D97-AF65-F5344CB8AC3E}">
        <p14:creationId xmlns:p14="http://schemas.microsoft.com/office/powerpoint/2010/main" val="38827144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IE XYZ"/>
          <p:cNvSpPr txBox="1">
            <a:spLocks noGrp="1"/>
          </p:cNvSpPr>
          <p:nvPr>
            <p:ph type="title"/>
          </p:nvPr>
        </p:nvSpPr>
        <p:spPr>
          <a:prstGeom prst="rect">
            <a:avLst/>
          </a:prstGeom>
        </p:spPr>
        <p:txBody>
          <a:bodyPr/>
          <a:lstStyle>
            <a:lvl1pPr>
              <a:defRPr sz="3600"/>
            </a:lvl1pPr>
          </a:lstStyle>
          <a:p>
            <a:r>
              <a:t>CIE XYZ</a:t>
            </a:r>
          </a:p>
        </p:txBody>
      </p:sp>
      <p:sp>
        <p:nvSpPr>
          <p:cNvPr id="288" name="XYZ concept is based on the three-primary color theory, which describes human eyes have RGB receptors and all other color are mixture of RBG.…"/>
          <p:cNvSpPr txBox="1">
            <a:spLocks noGrp="1"/>
          </p:cNvSpPr>
          <p:nvPr>
            <p:ph type="body" idx="1"/>
          </p:nvPr>
        </p:nvSpPr>
        <p:spPr>
          <a:xfrm>
            <a:off x="457199" y="1600200"/>
            <a:ext cx="6202365" cy="4525963"/>
          </a:xfrm>
          <a:prstGeom prst="rect">
            <a:avLst/>
          </a:prstGeom>
        </p:spPr>
        <p:txBody>
          <a:bodyPr/>
          <a:lstStyle/>
          <a:p>
            <a:pPr>
              <a:lnSpc>
                <a:spcPct val="80000"/>
              </a:lnSpc>
              <a:defRPr sz="2400"/>
            </a:pPr>
            <a:r>
              <a:t>XYZ concept is based on the three-primary color theory, which describes human eyes have RGB receptors and all other color are mixture of RBG. </a:t>
            </a:r>
          </a:p>
          <a:p>
            <a:pPr>
              <a:lnSpc>
                <a:spcPct val="80000"/>
              </a:lnSpc>
              <a:defRPr sz="2400"/>
            </a:pPr>
            <a:r>
              <a:t>Defined in 1931. </a:t>
            </a:r>
          </a:p>
          <a:p>
            <a:pPr>
              <a:lnSpc>
                <a:spcPct val="80000"/>
              </a:lnSpc>
              <a:defRPr sz="2400"/>
            </a:pPr>
            <a:r>
              <a:t>Computed by using functions</a:t>
            </a:r>
          </a:p>
          <a:p>
            <a:pPr>
              <a:lnSpc>
                <a:spcPct val="80000"/>
              </a:lnSpc>
              <a:defRPr sz="2400"/>
            </a:pPr>
            <a:endParaRPr/>
          </a:p>
          <a:p>
            <a:pPr>
              <a:lnSpc>
                <a:spcPct val="80000"/>
              </a:lnSpc>
              <a:defRPr sz="2400"/>
            </a:pPr>
            <a:r>
              <a:t>Yxy color space given in 1931: Y-&gt;luminance, x,y are color coordinates computed based XYZ.</a:t>
            </a:r>
          </a:p>
          <a:p>
            <a:pPr>
              <a:lnSpc>
                <a:spcPct val="80000"/>
              </a:lnSpc>
              <a:defRPr sz="2400"/>
            </a:pPr>
            <a:r>
              <a:t>Describes the color range human can perceives. </a:t>
            </a:r>
          </a:p>
        </p:txBody>
      </p:sp>
      <p:pic>
        <p:nvPicPr>
          <p:cNvPr id="289" name="image72.pdf" descr="image72.pdf"/>
          <p:cNvPicPr>
            <a:picLocks noChangeAspect="1"/>
          </p:cNvPicPr>
          <p:nvPr/>
        </p:nvPicPr>
        <p:blipFill>
          <a:blip r:embed="rId3"/>
          <a:stretch>
            <a:fillRect/>
          </a:stretch>
        </p:blipFill>
        <p:spPr>
          <a:xfrm>
            <a:off x="4768850" y="3090863"/>
            <a:ext cx="1887539" cy="361951"/>
          </a:xfrm>
          <a:prstGeom prst="rect">
            <a:avLst/>
          </a:prstGeom>
          <a:ln w="12700">
            <a:miter lim="400000"/>
          </a:ln>
        </p:spPr>
      </p:pic>
      <p:pic>
        <p:nvPicPr>
          <p:cNvPr id="290" name="image4.jpeg" descr="image4.jpeg"/>
          <p:cNvPicPr>
            <a:picLocks noChangeAspect="1"/>
          </p:cNvPicPr>
          <p:nvPr/>
        </p:nvPicPr>
        <p:blipFill>
          <a:blip r:embed="rId4"/>
          <a:stretch>
            <a:fillRect/>
          </a:stretch>
        </p:blipFill>
        <p:spPr>
          <a:xfrm>
            <a:off x="6656388" y="620712"/>
            <a:ext cx="2487613" cy="2592388"/>
          </a:xfrm>
          <a:prstGeom prst="rect">
            <a:avLst/>
          </a:prstGeom>
          <a:ln w="12700">
            <a:miter lim="400000"/>
          </a:ln>
        </p:spPr>
      </p:pic>
      <p:sp>
        <p:nvSpPr>
          <p:cNvPr id="291" name="CIE彩色图表"/>
          <p:cNvSpPr/>
          <p:nvPr/>
        </p:nvSpPr>
        <p:spPr>
          <a:xfrm>
            <a:off x="7204095" y="3267392"/>
            <a:ext cx="1255674"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algn="ctr">
              <a:defRPr sz="1600"/>
            </a:pPr>
            <a:r>
              <a:t>CIE</a:t>
            </a:r>
            <a:r>
              <a:rPr>
                <a:latin typeface="+mj-lt"/>
                <a:ea typeface="+mj-ea"/>
                <a:cs typeface="+mj-cs"/>
                <a:sym typeface="Helvetica"/>
              </a:rPr>
              <a:t>彩色图表</a:t>
            </a:r>
          </a:p>
        </p:txBody>
      </p:sp>
    </p:spTree>
    <p:extLst>
      <p:ext uri="{BB962C8B-B14F-4D97-AF65-F5344CB8AC3E}">
        <p14:creationId xmlns:p14="http://schemas.microsoft.com/office/powerpoint/2010/main" val="354561155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IE L*a*b*"/>
          <p:cNvSpPr txBox="1">
            <a:spLocks noGrp="1"/>
          </p:cNvSpPr>
          <p:nvPr>
            <p:ph type="title"/>
          </p:nvPr>
        </p:nvSpPr>
        <p:spPr>
          <a:prstGeom prst="rect">
            <a:avLst/>
          </a:prstGeom>
        </p:spPr>
        <p:txBody>
          <a:bodyPr/>
          <a:lstStyle>
            <a:lvl1pPr>
              <a:defRPr sz="3600"/>
            </a:lvl1pPr>
          </a:lstStyle>
          <a:p>
            <a:r>
              <a:t>CIE L*a*b* </a:t>
            </a:r>
          </a:p>
        </p:txBody>
      </p:sp>
      <p:sp>
        <p:nvSpPr>
          <p:cNvPr id="296" name="Defined in 1976…"/>
          <p:cNvSpPr txBox="1">
            <a:spLocks noGrp="1"/>
          </p:cNvSpPr>
          <p:nvPr>
            <p:ph type="body" idx="1"/>
          </p:nvPr>
        </p:nvSpPr>
        <p:spPr>
          <a:xfrm>
            <a:off x="457200" y="1600200"/>
            <a:ext cx="5915025" cy="4852988"/>
          </a:xfrm>
          <a:prstGeom prst="rect">
            <a:avLst/>
          </a:prstGeom>
        </p:spPr>
        <p:txBody>
          <a:bodyPr/>
          <a:lstStyle/>
          <a:p>
            <a:pPr>
              <a:lnSpc>
                <a:spcPct val="80000"/>
              </a:lnSpc>
              <a:defRPr sz="2400"/>
            </a:pPr>
            <a:r>
              <a:t>Defined in 1976</a:t>
            </a:r>
          </a:p>
          <a:p>
            <a:pPr>
              <a:lnSpc>
                <a:spcPct val="80000"/>
              </a:lnSpc>
              <a:defRPr sz="2400"/>
            </a:pPr>
            <a:r>
              <a:t>Modification of CIE XYZ</a:t>
            </a:r>
          </a:p>
          <a:p>
            <a:pPr>
              <a:lnSpc>
                <a:spcPct val="80000"/>
              </a:lnSpc>
              <a:defRPr sz="2400"/>
            </a:pPr>
            <a:r>
              <a:t>Overcomes the un-proportional problem in Yxy color space: x,y distance does not reflect the color difference you observe.</a:t>
            </a:r>
          </a:p>
          <a:p>
            <a:pPr>
              <a:lnSpc>
                <a:spcPct val="80000"/>
              </a:lnSpc>
              <a:defRPr sz="2400"/>
            </a:pPr>
            <a:r>
              <a:t>L: lightness</a:t>
            </a:r>
          </a:p>
          <a:p>
            <a:pPr>
              <a:lnSpc>
                <a:spcPct val="80000"/>
              </a:lnSpc>
              <a:defRPr sz="2400"/>
            </a:pPr>
            <a:r>
              <a:t>a: green to red</a:t>
            </a:r>
          </a:p>
          <a:p>
            <a:pPr>
              <a:lnSpc>
                <a:spcPct val="80000"/>
              </a:lnSpc>
              <a:defRPr sz="2400"/>
            </a:pPr>
            <a:r>
              <a:t>b: blue to yellow</a:t>
            </a:r>
          </a:p>
          <a:p>
            <a:pPr>
              <a:lnSpc>
                <a:spcPct val="80000"/>
              </a:lnSpc>
              <a:defRPr sz="2400"/>
            </a:pPr>
            <a:r>
              <a:t>L, a, b can be adjust separately. </a:t>
            </a:r>
          </a:p>
        </p:txBody>
      </p:sp>
      <p:pic>
        <p:nvPicPr>
          <p:cNvPr id="297" name="image5.jpeg" descr="image5.jpeg"/>
          <p:cNvPicPr>
            <a:picLocks noChangeAspect="1"/>
          </p:cNvPicPr>
          <p:nvPr/>
        </p:nvPicPr>
        <p:blipFill>
          <a:blip r:embed="rId3"/>
          <a:stretch>
            <a:fillRect/>
          </a:stretch>
        </p:blipFill>
        <p:spPr>
          <a:xfrm>
            <a:off x="6467475" y="620712"/>
            <a:ext cx="2676525" cy="2362201"/>
          </a:xfrm>
          <a:prstGeom prst="rect">
            <a:avLst/>
          </a:prstGeom>
          <a:ln w="12700">
            <a:miter lim="400000"/>
          </a:ln>
        </p:spPr>
      </p:pic>
      <p:sp>
        <p:nvSpPr>
          <p:cNvPr id="298" name="L*a*b* concept…"/>
          <p:cNvSpPr/>
          <p:nvPr/>
        </p:nvSpPr>
        <p:spPr>
          <a:xfrm>
            <a:off x="6516688" y="3132455"/>
            <a:ext cx="2627313" cy="1209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ctr"/>
            <a:r>
              <a:t>L*a*b* concept</a:t>
            </a:r>
          </a:p>
          <a:p>
            <a:pPr algn="ctr"/>
            <a:r>
              <a:t>L:  lightness</a:t>
            </a:r>
          </a:p>
          <a:p>
            <a:pPr algn="ctr"/>
            <a:r>
              <a:t>a: green to red</a:t>
            </a:r>
          </a:p>
          <a:p>
            <a:pPr algn="ctr"/>
            <a:r>
              <a:t>b:  blue to yellow</a:t>
            </a:r>
          </a:p>
        </p:txBody>
      </p:sp>
    </p:spTree>
    <p:extLst>
      <p:ext uri="{BB962C8B-B14F-4D97-AF65-F5344CB8AC3E}">
        <p14:creationId xmlns:p14="http://schemas.microsoft.com/office/powerpoint/2010/main" val="152468784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Used in TV.…"/>
          <p:cNvSpPr txBox="1">
            <a:spLocks noGrp="1"/>
          </p:cNvSpPr>
          <p:nvPr>
            <p:ph type="body" idx="1"/>
          </p:nvPr>
        </p:nvSpPr>
        <p:spPr>
          <a:prstGeom prst="rect">
            <a:avLst/>
          </a:prstGeom>
        </p:spPr>
        <p:txBody>
          <a:bodyPr/>
          <a:lstStyle/>
          <a:p>
            <a:pPr>
              <a:defRPr sz="2400"/>
            </a:pPr>
            <a:r>
              <a:t>Used in TV.</a:t>
            </a:r>
          </a:p>
          <a:p>
            <a:pPr>
              <a:defRPr sz="2400"/>
            </a:pPr>
            <a:r>
              <a:t>Like Lab at some level.</a:t>
            </a:r>
          </a:p>
          <a:p>
            <a:pPr>
              <a:defRPr sz="2400"/>
            </a:pPr>
            <a:r>
              <a:t>Lightness is computed as:</a:t>
            </a:r>
          </a:p>
          <a:p>
            <a:pPr>
              <a:defRPr sz="2400"/>
            </a:pPr>
            <a:endParaRPr/>
          </a:p>
          <a:p>
            <a:pPr>
              <a:defRPr sz="2400"/>
            </a:pPr>
            <a:r>
              <a:t>Color differences U, V are computed as:</a:t>
            </a:r>
          </a:p>
        </p:txBody>
      </p:sp>
      <p:pic>
        <p:nvPicPr>
          <p:cNvPr id="303" name="image75.pdf" descr="image75.pdf"/>
          <p:cNvPicPr>
            <a:picLocks noChangeAspect="1"/>
          </p:cNvPicPr>
          <p:nvPr/>
        </p:nvPicPr>
        <p:blipFill>
          <a:blip r:embed="rId3"/>
          <a:stretch>
            <a:fillRect/>
          </a:stretch>
        </p:blipFill>
        <p:spPr>
          <a:xfrm>
            <a:off x="2555775" y="2996951"/>
            <a:ext cx="3168651" cy="355601"/>
          </a:xfrm>
          <a:prstGeom prst="rect">
            <a:avLst/>
          </a:prstGeom>
          <a:ln w="12700">
            <a:miter lim="400000"/>
          </a:ln>
        </p:spPr>
      </p:pic>
      <p:sp>
        <p:nvSpPr>
          <p:cNvPr id="304" name="CIE YUV"/>
          <p:cNvSpPr txBox="1">
            <a:spLocks noGrp="1"/>
          </p:cNvSpPr>
          <p:nvPr>
            <p:ph type="title"/>
          </p:nvPr>
        </p:nvSpPr>
        <p:spPr>
          <a:prstGeom prst="rect">
            <a:avLst/>
          </a:prstGeom>
        </p:spPr>
        <p:txBody>
          <a:bodyPr/>
          <a:lstStyle>
            <a:lvl1pPr>
              <a:defRPr sz="3600"/>
            </a:lvl1pPr>
          </a:lstStyle>
          <a:p>
            <a:r>
              <a:t> CIE YUV</a:t>
            </a:r>
          </a:p>
        </p:txBody>
      </p:sp>
      <p:pic>
        <p:nvPicPr>
          <p:cNvPr id="305" name="image76.pdf" descr="image76.pdf"/>
          <p:cNvPicPr>
            <a:picLocks noChangeAspect="1"/>
          </p:cNvPicPr>
          <p:nvPr/>
        </p:nvPicPr>
        <p:blipFill>
          <a:blip r:embed="rId4"/>
          <a:stretch>
            <a:fillRect/>
          </a:stretch>
        </p:blipFill>
        <p:spPr>
          <a:xfrm>
            <a:off x="2915816" y="3933056"/>
            <a:ext cx="2160242" cy="849978"/>
          </a:xfrm>
          <a:prstGeom prst="rect">
            <a:avLst/>
          </a:prstGeom>
          <a:ln w="12700">
            <a:miter lim="400000"/>
          </a:ln>
        </p:spPr>
      </p:pic>
    </p:spTree>
    <p:extLst>
      <p:ext uri="{BB962C8B-B14F-4D97-AF65-F5344CB8AC3E}">
        <p14:creationId xmlns:p14="http://schemas.microsoft.com/office/powerpoint/2010/main" val="104754540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ransformation between color spaces"/>
          <p:cNvSpPr txBox="1">
            <a:spLocks noGrp="1"/>
          </p:cNvSpPr>
          <p:nvPr>
            <p:ph type="title"/>
          </p:nvPr>
        </p:nvSpPr>
        <p:spPr>
          <a:prstGeom prst="rect">
            <a:avLst/>
          </a:prstGeom>
        </p:spPr>
        <p:txBody>
          <a:bodyPr/>
          <a:lstStyle>
            <a:lvl1pPr>
              <a:defRPr sz="3600"/>
            </a:lvl1pPr>
          </a:lstStyle>
          <a:p>
            <a:r>
              <a:t> Transformation between color spaces</a:t>
            </a:r>
          </a:p>
        </p:txBody>
      </p:sp>
      <p:sp>
        <p:nvSpPr>
          <p:cNvPr id="310" name="RGB&lt;-&gt;CMY…"/>
          <p:cNvSpPr txBox="1">
            <a:spLocks noGrp="1"/>
          </p:cNvSpPr>
          <p:nvPr>
            <p:ph type="body" idx="1"/>
          </p:nvPr>
        </p:nvSpPr>
        <p:spPr>
          <a:prstGeom prst="rect">
            <a:avLst/>
          </a:prstGeom>
        </p:spPr>
        <p:txBody>
          <a:bodyPr/>
          <a:lstStyle/>
          <a:p>
            <a:pPr>
              <a:defRPr sz="2800"/>
            </a:pPr>
            <a:r>
              <a:t>RGB&lt;-&gt;CMY</a:t>
            </a:r>
          </a:p>
          <a:p>
            <a:pPr>
              <a:defRPr sz="2800"/>
            </a:pPr>
            <a:r>
              <a:t>RGB&lt;-&gt;HSV </a:t>
            </a:r>
          </a:p>
          <a:p>
            <a:pPr>
              <a:defRPr sz="2800"/>
            </a:pPr>
            <a:r>
              <a:t>RGB&lt;-&gt;CIE XYZ</a:t>
            </a:r>
          </a:p>
          <a:p>
            <a:pPr>
              <a:defRPr sz="2800"/>
            </a:pPr>
            <a:r>
              <a:t>CIE XYZ&lt;-&gt;CIE L*a*b*</a:t>
            </a:r>
          </a:p>
          <a:p>
            <a:pPr>
              <a:defRPr sz="2800"/>
            </a:pPr>
            <a:r>
              <a:t>RGB&lt;-&gt;CIE YUV</a:t>
            </a:r>
          </a:p>
        </p:txBody>
      </p:sp>
    </p:spTree>
    <p:extLst>
      <p:ext uri="{BB962C8B-B14F-4D97-AF65-F5344CB8AC3E}">
        <p14:creationId xmlns:p14="http://schemas.microsoft.com/office/powerpoint/2010/main" val="22761953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GB&lt;-&gt;CMY"/>
          <p:cNvSpPr txBox="1">
            <a:spLocks noGrp="1"/>
          </p:cNvSpPr>
          <p:nvPr>
            <p:ph type="title"/>
          </p:nvPr>
        </p:nvSpPr>
        <p:spPr>
          <a:prstGeom prst="rect">
            <a:avLst/>
          </a:prstGeom>
        </p:spPr>
        <p:txBody>
          <a:bodyPr/>
          <a:lstStyle>
            <a:lvl1pPr>
              <a:defRPr sz="3600">
                <a:solidFill>
                  <a:srgbClr val="FFC000"/>
                </a:solidFill>
              </a:defRPr>
            </a:lvl1pPr>
          </a:lstStyle>
          <a:p>
            <a:r>
              <a:t> RGB&lt;-&gt;CMY</a:t>
            </a:r>
          </a:p>
        </p:txBody>
      </p:sp>
      <p:sp>
        <p:nvSpPr>
          <p:cNvPr id="313" name="RGB-&gt;CMY…"/>
          <p:cNvSpPr txBox="1">
            <a:spLocks noGrp="1"/>
          </p:cNvSpPr>
          <p:nvPr>
            <p:ph type="body" sz="half" idx="1"/>
          </p:nvPr>
        </p:nvSpPr>
        <p:spPr>
          <a:xfrm>
            <a:off x="457200" y="1600200"/>
            <a:ext cx="8229600" cy="2474914"/>
          </a:xfrm>
          <a:prstGeom prst="rect">
            <a:avLst/>
          </a:prstGeom>
        </p:spPr>
        <p:txBody>
          <a:bodyPr/>
          <a:lstStyle/>
          <a:p>
            <a:pPr>
              <a:defRPr sz="2800"/>
            </a:pPr>
            <a:r>
              <a:t>RGB-&gt;CMY</a:t>
            </a:r>
          </a:p>
          <a:p>
            <a:pPr marL="320040" indent="-201168">
              <a:buSzTx/>
              <a:buFont typeface="Wingdings 2"/>
              <a:buNone/>
              <a:defRPr sz="2800"/>
            </a:pPr>
            <a:r>
              <a:t>		C = 255 – R</a:t>
            </a:r>
          </a:p>
          <a:p>
            <a:pPr marL="320040" indent="-201168">
              <a:buSzTx/>
              <a:buFont typeface="Wingdings 2"/>
              <a:buNone/>
              <a:defRPr sz="2800"/>
            </a:pPr>
            <a:r>
              <a:t>		M = 255 – G</a:t>
            </a:r>
          </a:p>
          <a:p>
            <a:pPr marL="320040" indent="-201168">
              <a:buSzTx/>
              <a:buFont typeface="Wingdings 2"/>
              <a:buNone/>
              <a:defRPr sz="2800"/>
            </a:pPr>
            <a:r>
              <a:t>		Y = 255 – B</a:t>
            </a:r>
          </a:p>
        </p:txBody>
      </p:sp>
    </p:spTree>
    <p:extLst>
      <p:ext uri="{BB962C8B-B14F-4D97-AF65-F5344CB8AC3E}">
        <p14:creationId xmlns:p14="http://schemas.microsoft.com/office/powerpoint/2010/main" val="814353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History of imaging devices"/>
          <p:cNvSpPr txBox="1">
            <a:spLocks noGrp="1"/>
          </p:cNvSpPr>
          <p:nvPr>
            <p:ph type="title"/>
          </p:nvPr>
        </p:nvSpPr>
        <p:spPr>
          <a:prstGeom prst="rect">
            <a:avLst/>
          </a:prstGeom>
        </p:spPr>
        <p:txBody>
          <a:bodyPr/>
          <a:lstStyle>
            <a:lvl1pPr>
              <a:defRPr sz="3600"/>
            </a:lvl1pPr>
          </a:lstStyle>
          <a:p>
            <a:r>
              <a:t>History of imaging devices</a:t>
            </a:r>
          </a:p>
        </p:txBody>
      </p:sp>
      <p:sp>
        <p:nvSpPr>
          <p:cNvPr id="286" name="SLR: single len reflex…"/>
          <p:cNvSpPr txBox="1">
            <a:spLocks noGrp="1"/>
          </p:cNvSpPr>
          <p:nvPr>
            <p:ph type="body" idx="1"/>
          </p:nvPr>
        </p:nvSpPr>
        <p:spPr>
          <a:prstGeom prst="rect">
            <a:avLst/>
          </a:prstGeom>
        </p:spPr>
        <p:txBody>
          <a:bodyPr/>
          <a:lstStyle/>
          <a:p>
            <a:r>
              <a:t>SLR: single len reflex</a:t>
            </a:r>
          </a:p>
          <a:p>
            <a:pPr marL="731519" lvl="1" indent="-274319">
              <a:spcBef>
                <a:spcPts val="600"/>
              </a:spcBef>
              <a:buClr>
                <a:srgbClr val="60B5CC"/>
              </a:buClr>
              <a:defRPr sz="2800"/>
            </a:pPr>
            <a:r>
              <a:t>First design: 1933</a:t>
            </a:r>
          </a:p>
          <a:p>
            <a:pPr marL="731519" lvl="1" indent="-274319">
              <a:spcBef>
                <a:spcPts val="600"/>
              </a:spcBef>
              <a:buClr>
                <a:srgbClr val="60B5CC"/>
              </a:buClr>
              <a:defRPr sz="2800"/>
            </a:pPr>
            <a:r>
              <a:t>First true 33mm SLR: Soviet “Sport”</a:t>
            </a:r>
          </a:p>
          <a:p>
            <a:pPr marL="731519" lvl="1" indent="-274319">
              <a:spcBef>
                <a:spcPts val="600"/>
              </a:spcBef>
              <a:buClr>
                <a:srgbClr val="60B5CC"/>
              </a:buClr>
              <a:defRPr sz="2800"/>
            </a:pPr>
            <a:r>
              <a:t>Popular: after World War II.</a:t>
            </a:r>
          </a:p>
          <a:p>
            <a:pPr marL="731519" lvl="1" indent="-274319">
              <a:spcBef>
                <a:spcPts val="600"/>
              </a:spcBef>
              <a:buClr>
                <a:srgbClr val="60B5CC"/>
              </a:buClr>
              <a:defRPr sz="2800"/>
            </a:pPr>
            <a:r>
              <a:t>Company: Pentax, Canon, Nikon, Leica</a:t>
            </a:r>
          </a:p>
        </p:txBody>
      </p:sp>
      <p:pic>
        <p:nvPicPr>
          <p:cNvPr id="287" name="image15.png" descr="image15.png"/>
          <p:cNvPicPr>
            <a:picLocks noChangeAspect="1"/>
          </p:cNvPicPr>
          <p:nvPr/>
        </p:nvPicPr>
        <p:blipFill>
          <a:blip r:embed="rId3"/>
          <a:stretch>
            <a:fillRect/>
          </a:stretch>
        </p:blipFill>
        <p:spPr>
          <a:xfrm>
            <a:off x="642937" y="4429125"/>
            <a:ext cx="2146301" cy="1724025"/>
          </a:xfrm>
          <a:prstGeom prst="rect">
            <a:avLst/>
          </a:prstGeom>
          <a:ln w="12700">
            <a:miter lim="400000"/>
          </a:ln>
        </p:spPr>
      </p:pic>
      <p:pic>
        <p:nvPicPr>
          <p:cNvPr id="288" name="image16.png" descr="image16.png"/>
          <p:cNvPicPr>
            <a:picLocks noChangeAspect="1"/>
          </p:cNvPicPr>
          <p:nvPr/>
        </p:nvPicPr>
        <p:blipFill>
          <a:blip r:embed="rId4"/>
          <a:stretch>
            <a:fillRect/>
          </a:stretch>
        </p:blipFill>
        <p:spPr>
          <a:xfrm>
            <a:off x="3071813" y="4429125"/>
            <a:ext cx="2071687" cy="1670050"/>
          </a:xfrm>
          <a:prstGeom prst="rect">
            <a:avLst/>
          </a:prstGeom>
          <a:ln w="12700">
            <a:miter lim="400000"/>
          </a:ln>
        </p:spPr>
      </p:pic>
      <p:pic>
        <p:nvPicPr>
          <p:cNvPr id="289" name="image17.png" descr="image17.png"/>
          <p:cNvPicPr>
            <a:picLocks noChangeAspect="1"/>
          </p:cNvPicPr>
          <p:nvPr/>
        </p:nvPicPr>
        <p:blipFill>
          <a:blip r:embed="rId5"/>
          <a:stretch>
            <a:fillRect/>
          </a:stretch>
        </p:blipFill>
        <p:spPr>
          <a:xfrm>
            <a:off x="6719888" y="4429125"/>
            <a:ext cx="1781176" cy="1781175"/>
          </a:xfrm>
          <a:prstGeom prst="rect">
            <a:avLst/>
          </a:prstGeom>
          <a:ln w="12700">
            <a:miter lim="400000"/>
          </a:ln>
        </p:spPr>
      </p:pic>
    </p:spTree>
    <p:extLst>
      <p:ext uri="{BB962C8B-B14F-4D97-AF65-F5344CB8AC3E}">
        <p14:creationId xmlns:p14="http://schemas.microsoft.com/office/powerpoint/2010/main" val="425189734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RGB&lt;-&gt;HSV"/>
          <p:cNvSpPr txBox="1">
            <a:spLocks noGrp="1"/>
          </p:cNvSpPr>
          <p:nvPr>
            <p:ph type="title"/>
          </p:nvPr>
        </p:nvSpPr>
        <p:spPr>
          <a:prstGeom prst="rect">
            <a:avLst/>
          </a:prstGeom>
        </p:spPr>
        <p:txBody>
          <a:bodyPr/>
          <a:lstStyle/>
          <a:p>
            <a:pPr>
              <a:defRPr sz="3600">
                <a:solidFill>
                  <a:srgbClr val="FFC000"/>
                </a:solidFill>
              </a:defRPr>
            </a:pPr>
            <a:r>
              <a:t> RGB&lt;-&gt;HSV </a:t>
            </a:r>
          </a:p>
        </p:txBody>
      </p:sp>
      <p:sp>
        <p:nvSpPr>
          <p:cNvPr id="316" name="Search in table…"/>
          <p:cNvSpPr txBox="1">
            <a:spLocks noGrp="1"/>
          </p:cNvSpPr>
          <p:nvPr>
            <p:ph type="body" idx="1"/>
          </p:nvPr>
        </p:nvSpPr>
        <p:spPr>
          <a:prstGeom prst="rect">
            <a:avLst/>
          </a:prstGeom>
        </p:spPr>
        <p:txBody>
          <a:bodyPr/>
          <a:lstStyle/>
          <a:p>
            <a:pPr>
              <a:defRPr sz="2400" b="1">
                <a:solidFill>
                  <a:srgbClr val="680900"/>
                </a:solidFill>
                <a:latin typeface="+mj-lt"/>
                <a:ea typeface="+mj-ea"/>
                <a:cs typeface="+mj-cs"/>
                <a:sym typeface="Helvetica"/>
              </a:defRPr>
            </a:pPr>
            <a:r>
              <a:t>Search in table</a:t>
            </a:r>
          </a:p>
          <a:p>
            <a:pPr marL="731519" lvl="1" indent="-274319">
              <a:spcBef>
                <a:spcPts val="500"/>
              </a:spcBef>
              <a:buClr>
                <a:srgbClr val="60B5CC"/>
              </a:buClr>
              <a:defRPr sz="2400"/>
            </a:pPr>
            <a:r>
              <a:t>CIE has defined transformation tables</a:t>
            </a:r>
            <a:endParaRPr sz="2800"/>
          </a:p>
          <a:p>
            <a:pPr marL="996695" lvl="2" indent="-228599">
              <a:spcBef>
                <a:spcPts val="400"/>
              </a:spcBef>
              <a:buClr>
                <a:srgbClr val="E66C7D"/>
              </a:buClr>
              <a:buFont typeface="Arial"/>
              <a:defRPr sz="2000"/>
            </a:pPr>
            <a:r>
              <a:t>RGB&lt;-&gt;XYZ</a:t>
            </a:r>
            <a:endParaRPr sz="2400"/>
          </a:p>
          <a:p>
            <a:pPr marL="996695" lvl="2" indent="-228599">
              <a:spcBef>
                <a:spcPts val="400"/>
              </a:spcBef>
              <a:buClr>
                <a:srgbClr val="E66C7D"/>
              </a:buClr>
              <a:buFont typeface="Arial"/>
              <a:defRPr sz="2000"/>
            </a:pPr>
            <a:r>
              <a:t>HSV&lt;-&gt;XYZ</a:t>
            </a:r>
            <a:endParaRPr sz="2400"/>
          </a:p>
          <a:p>
            <a:pPr marL="731519" lvl="1" indent="-274319">
              <a:spcBef>
                <a:spcPts val="500"/>
              </a:spcBef>
              <a:buClr>
                <a:srgbClr val="60B5CC"/>
              </a:buClr>
              <a:defRPr sz="2400"/>
            </a:pPr>
            <a:r>
              <a:t>Hence, you can</a:t>
            </a:r>
            <a:endParaRPr sz="2800"/>
          </a:p>
          <a:p>
            <a:pPr marL="996695" lvl="2" indent="-228599">
              <a:spcBef>
                <a:spcPts val="400"/>
              </a:spcBef>
              <a:buClr>
                <a:srgbClr val="E66C7D"/>
              </a:buClr>
              <a:buFont typeface="Arial"/>
              <a:defRPr sz="2000"/>
            </a:pPr>
            <a:r>
              <a:t>RGB-&gt;XYZ, XYZ-&gt;HSV</a:t>
            </a:r>
            <a:endParaRPr sz="2400"/>
          </a:p>
          <a:p>
            <a:pPr marL="996695" lvl="2" indent="-228599">
              <a:spcBef>
                <a:spcPts val="400"/>
              </a:spcBef>
              <a:buClr>
                <a:srgbClr val="E66C7D"/>
              </a:buClr>
              <a:buFont typeface="Arial"/>
              <a:defRPr sz="2000"/>
            </a:pPr>
            <a:r>
              <a:t>HSV-&gt;XYZ, XYZ-&gt;RGB</a:t>
            </a:r>
          </a:p>
        </p:txBody>
      </p:sp>
    </p:spTree>
    <p:extLst>
      <p:ext uri="{BB962C8B-B14F-4D97-AF65-F5344CB8AC3E}">
        <p14:creationId xmlns:p14="http://schemas.microsoft.com/office/powerpoint/2010/main" val="267661661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ompute directly…"/>
          <p:cNvSpPr txBox="1">
            <a:spLocks noGrp="1"/>
          </p:cNvSpPr>
          <p:nvPr>
            <p:ph type="body" sz="quarter" idx="1"/>
          </p:nvPr>
        </p:nvSpPr>
        <p:spPr>
          <a:xfrm>
            <a:off x="457200" y="1600200"/>
            <a:ext cx="8229600" cy="1447800"/>
          </a:xfrm>
          <a:prstGeom prst="rect">
            <a:avLst/>
          </a:prstGeom>
        </p:spPr>
        <p:txBody>
          <a:bodyPr/>
          <a:lstStyle/>
          <a:p>
            <a:pPr>
              <a:defRPr sz="2800" b="1">
                <a:solidFill>
                  <a:srgbClr val="680900"/>
                </a:solidFill>
                <a:latin typeface="+mj-lt"/>
                <a:ea typeface="+mj-ea"/>
                <a:cs typeface="+mj-cs"/>
                <a:sym typeface="Helvetica"/>
              </a:defRPr>
            </a:pPr>
            <a:r>
              <a:t>Compute directly</a:t>
            </a:r>
          </a:p>
          <a:p>
            <a:pPr marL="731519" lvl="1" indent="-274319">
              <a:spcBef>
                <a:spcPts val="500"/>
              </a:spcBef>
              <a:buClr>
                <a:srgbClr val="60B5CC"/>
              </a:buClr>
              <a:defRPr sz="2400"/>
            </a:pPr>
            <a:r>
              <a:t>From RGB to HSV</a:t>
            </a:r>
            <a:endParaRPr sz="2800"/>
          </a:p>
          <a:p>
            <a:pPr marL="996695" lvl="2" indent="-228599">
              <a:spcBef>
                <a:spcPts val="300"/>
              </a:spcBef>
              <a:buClr>
                <a:srgbClr val="E66C7D"/>
              </a:buClr>
              <a:buFont typeface="Arial"/>
              <a:defRPr sz="1600"/>
            </a:pPr>
            <a:r>
              <a:t>Assume </a:t>
            </a:r>
            <a:r>
              <a:rPr i="1">
                <a:latin typeface="+mj-lt"/>
                <a:ea typeface="+mj-ea"/>
                <a:cs typeface="+mj-cs"/>
                <a:sym typeface="Helvetica"/>
              </a:rPr>
              <a:t>m</a:t>
            </a:r>
            <a:r>
              <a:t>=</a:t>
            </a:r>
            <a:r>
              <a:rPr i="1">
                <a:latin typeface="+mj-lt"/>
                <a:ea typeface="+mj-ea"/>
                <a:cs typeface="+mj-cs"/>
                <a:sym typeface="Helvetica"/>
              </a:rPr>
              <a:t>max</a:t>
            </a:r>
            <a:r>
              <a:t>(</a:t>
            </a:r>
            <a:r>
              <a:rPr i="1">
                <a:latin typeface="+mj-lt"/>
                <a:ea typeface="+mj-ea"/>
                <a:cs typeface="+mj-cs"/>
                <a:sym typeface="Helvetica"/>
              </a:rPr>
              <a:t>r</a:t>
            </a:r>
            <a:r>
              <a:t>, </a:t>
            </a:r>
            <a:r>
              <a:rPr i="1">
                <a:latin typeface="+mj-lt"/>
                <a:ea typeface="+mj-ea"/>
                <a:cs typeface="+mj-cs"/>
                <a:sym typeface="Helvetica"/>
              </a:rPr>
              <a:t>g</a:t>
            </a:r>
            <a:r>
              <a:t>, </a:t>
            </a:r>
            <a:r>
              <a:rPr i="1">
                <a:latin typeface="+mj-lt"/>
                <a:ea typeface="+mj-ea"/>
                <a:cs typeface="+mj-cs"/>
                <a:sym typeface="Helvetica"/>
              </a:rPr>
              <a:t>b</a:t>
            </a:r>
            <a:r>
              <a:t>)</a:t>
            </a:r>
            <a:r>
              <a:rPr>
                <a:latin typeface="+mj-lt"/>
                <a:ea typeface="+mj-ea"/>
                <a:cs typeface="+mj-cs"/>
                <a:sym typeface="Helvetica"/>
              </a:rPr>
              <a:t>，</a:t>
            </a:r>
            <a:r>
              <a:rPr i="1">
                <a:latin typeface="+mj-lt"/>
                <a:ea typeface="+mj-ea"/>
                <a:cs typeface="+mj-cs"/>
                <a:sym typeface="Helvetica"/>
              </a:rPr>
              <a:t>n</a:t>
            </a:r>
            <a:r>
              <a:t>=</a:t>
            </a:r>
            <a:r>
              <a:rPr i="1">
                <a:latin typeface="+mj-lt"/>
                <a:ea typeface="+mj-ea"/>
                <a:cs typeface="+mj-cs"/>
                <a:sym typeface="Helvetica"/>
              </a:rPr>
              <a:t>min</a:t>
            </a:r>
            <a:r>
              <a:t>(</a:t>
            </a:r>
            <a:r>
              <a:rPr i="1">
                <a:latin typeface="+mj-lt"/>
                <a:ea typeface="+mj-ea"/>
                <a:cs typeface="+mj-cs"/>
                <a:sym typeface="Helvetica"/>
              </a:rPr>
              <a:t>r</a:t>
            </a:r>
            <a:r>
              <a:t>, </a:t>
            </a:r>
            <a:r>
              <a:rPr i="1">
                <a:latin typeface="+mj-lt"/>
                <a:ea typeface="+mj-ea"/>
                <a:cs typeface="+mj-cs"/>
                <a:sym typeface="Helvetica"/>
              </a:rPr>
              <a:t>g</a:t>
            </a:r>
            <a:r>
              <a:t>, </a:t>
            </a:r>
            <a:r>
              <a:rPr i="1">
                <a:latin typeface="+mj-lt"/>
                <a:ea typeface="+mj-ea"/>
                <a:cs typeface="+mj-cs"/>
                <a:sym typeface="Helvetica"/>
              </a:rPr>
              <a:t>b</a:t>
            </a:r>
            <a:r>
              <a:t>), where r, g, b are normalized.</a:t>
            </a:r>
          </a:p>
        </p:txBody>
      </p:sp>
      <p:pic>
        <p:nvPicPr>
          <p:cNvPr id="319" name="image77.pdf" descr="image77.pdf"/>
          <p:cNvPicPr>
            <a:picLocks noChangeAspect="1"/>
          </p:cNvPicPr>
          <p:nvPr/>
        </p:nvPicPr>
        <p:blipFill>
          <a:blip r:embed="rId2"/>
          <a:stretch>
            <a:fillRect/>
          </a:stretch>
        </p:blipFill>
        <p:spPr>
          <a:xfrm>
            <a:off x="1692275" y="3357562"/>
            <a:ext cx="4819650" cy="2560638"/>
          </a:xfrm>
          <a:prstGeom prst="rect">
            <a:avLst/>
          </a:prstGeom>
          <a:ln w="12700">
            <a:miter lim="400000"/>
          </a:ln>
        </p:spPr>
      </p:pic>
      <p:sp>
        <p:nvSpPr>
          <p:cNvPr id="320" name="RGB&lt;-&gt;HSV"/>
          <p:cNvSpPr txBox="1">
            <a:spLocks noGrp="1"/>
          </p:cNvSpPr>
          <p:nvPr>
            <p:ph type="title"/>
          </p:nvPr>
        </p:nvSpPr>
        <p:spPr>
          <a:prstGeom prst="rect">
            <a:avLst/>
          </a:prstGeom>
        </p:spPr>
        <p:txBody>
          <a:bodyPr/>
          <a:lstStyle/>
          <a:p>
            <a:pPr>
              <a:defRPr sz="3600">
                <a:solidFill>
                  <a:srgbClr val="FFC000"/>
                </a:solidFill>
              </a:defRPr>
            </a:pPr>
            <a:r>
              <a:t> RGB&lt;-&gt;HSV </a:t>
            </a:r>
          </a:p>
        </p:txBody>
      </p:sp>
    </p:spTree>
    <p:extLst>
      <p:ext uri="{BB962C8B-B14F-4D97-AF65-F5344CB8AC3E}">
        <p14:creationId xmlns:p14="http://schemas.microsoft.com/office/powerpoint/2010/main" val="69784959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From HSV to RGB"/>
          <p:cNvSpPr txBox="1">
            <a:spLocks noGrp="1"/>
          </p:cNvSpPr>
          <p:nvPr>
            <p:ph type="body" sz="quarter" idx="1"/>
          </p:nvPr>
        </p:nvSpPr>
        <p:spPr>
          <a:xfrm>
            <a:off x="457200" y="1600200"/>
            <a:ext cx="8229600" cy="723900"/>
          </a:xfrm>
          <a:prstGeom prst="rect">
            <a:avLst/>
          </a:prstGeom>
        </p:spPr>
        <p:txBody>
          <a:bodyPr/>
          <a:lstStyle/>
          <a:p>
            <a:pPr marL="731519" lvl="1" indent="-274319">
              <a:lnSpc>
                <a:spcPct val="90000"/>
              </a:lnSpc>
              <a:spcBef>
                <a:spcPts val="500"/>
              </a:spcBef>
              <a:buClr>
                <a:srgbClr val="60B5CC"/>
              </a:buClr>
              <a:defRPr sz="2400"/>
            </a:pPr>
            <a:r>
              <a:t>From HSV to RGB</a:t>
            </a:r>
          </a:p>
        </p:txBody>
      </p:sp>
      <p:pic>
        <p:nvPicPr>
          <p:cNvPr id="323" name="image78.pdf" descr="image78.pdf"/>
          <p:cNvPicPr>
            <a:picLocks noChangeAspect="1"/>
          </p:cNvPicPr>
          <p:nvPr/>
        </p:nvPicPr>
        <p:blipFill>
          <a:blip r:embed="rId2"/>
          <a:stretch>
            <a:fillRect/>
          </a:stretch>
        </p:blipFill>
        <p:spPr>
          <a:xfrm>
            <a:off x="2268538" y="2135138"/>
            <a:ext cx="1674812" cy="285751"/>
          </a:xfrm>
          <a:prstGeom prst="rect">
            <a:avLst/>
          </a:prstGeom>
          <a:ln w="12700">
            <a:miter lim="400000"/>
          </a:ln>
        </p:spPr>
      </p:pic>
      <p:pic>
        <p:nvPicPr>
          <p:cNvPr id="324" name="image79.pdf" descr="image79.pdf"/>
          <p:cNvPicPr>
            <a:picLocks noChangeAspect="1"/>
          </p:cNvPicPr>
          <p:nvPr/>
        </p:nvPicPr>
        <p:blipFill>
          <a:blip r:embed="rId3"/>
          <a:stretch>
            <a:fillRect/>
          </a:stretch>
        </p:blipFill>
        <p:spPr>
          <a:xfrm>
            <a:off x="2339975" y="2478409"/>
            <a:ext cx="1790700" cy="590551"/>
          </a:xfrm>
          <a:prstGeom prst="rect">
            <a:avLst/>
          </a:prstGeom>
          <a:ln w="12700">
            <a:miter lim="400000"/>
          </a:ln>
        </p:spPr>
      </p:pic>
      <p:pic>
        <p:nvPicPr>
          <p:cNvPr id="325" name="image80.pdf" descr="image80.pdf"/>
          <p:cNvPicPr>
            <a:picLocks noChangeAspect="1"/>
          </p:cNvPicPr>
          <p:nvPr/>
        </p:nvPicPr>
        <p:blipFill>
          <a:blip r:embed="rId4"/>
          <a:stretch>
            <a:fillRect/>
          </a:stretch>
        </p:blipFill>
        <p:spPr>
          <a:xfrm>
            <a:off x="2339751" y="3253730"/>
            <a:ext cx="1714501" cy="895351"/>
          </a:xfrm>
          <a:prstGeom prst="rect">
            <a:avLst/>
          </a:prstGeom>
          <a:ln w="12700">
            <a:miter lim="400000"/>
          </a:ln>
        </p:spPr>
      </p:pic>
      <p:pic>
        <p:nvPicPr>
          <p:cNvPr id="326" name="image81.pdf" descr="image81.pdf"/>
          <p:cNvPicPr>
            <a:picLocks noChangeAspect="1"/>
          </p:cNvPicPr>
          <p:nvPr/>
        </p:nvPicPr>
        <p:blipFill>
          <a:blip r:embed="rId5"/>
          <a:stretch>
            <a:fillRect/>
          </a:stretch>
        </p:blipFill>
        <p:spPr>
          <a:xfrm>
            <a:off x="2339975" y="4221162"/>
            <a:ext cx="2722564" cy="1828801"/>
          </a:xfrm>
          <a:prstGeom prst="rect">
            <a:avLst/>
          </a:prstGeom>
          <a:ln w="12700">
            <a:miter lim="400000"/>
          </a:ln>
        </p:spPr>
      </p:pic>
      <p:sp>
        <p:nvSpPr>
          <p:cNvPr id="327" name="RGB&lt;-&gt;HSV"/>
          <p:cNvSpPr txBox="1">
            <a:spLocks noGrp="1"/>
          </p:cNvSpPr>
          <p:nvPr>
            <p:ph type="title"/>
          </p:nvPr>
        </p:nvSpPr>
        <p:spPr>
          <a:prstGeom prst="rect">
            <a:avLst/>
          </a:prstGeom>
        </p:spPr>
        <p:txBody>
          <a:bodyPr/>
          <a:lstStyle/>
          <a:p>
            <a:pPr>
              <a:defRPr sz="3600">
                <a:solidFill>
                  <a:srgbClr val="FFC000"/>
                </a:solidFill>
              </a:defRPr>
            </a:pPr>
            <a:r>
              <a:t> RGB&lt;-&gt;HSV </a:t>
            </a:r>
          </a:p>
        </p:txBody>
      </p:sp>
    </p:spTree>
    <p:extLst>
      <p:ext uri="{BB962C8B-B14F-4D97-AF65-F5344CB8AC3E}">
        <p14:creationId xmlns:p14="http://schemas.microsoft.com/office/powerpoint/2010/main" val="205670429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GB&lt;-&gt;CIE XYZ in a computable way"/>
          <p:cNvSpPr txBox="1">
            <a:spLocks noGrp="1"/>
          </p:cNvSpPr>
          <p:nvPr>
            <p:ph type="title"/>
          </p:nvPr>
        </p:nvSpPr>
        <p:spPr>
          <a:xfrm>
            <a:off x="457200" y="476250"/>
            <a:ext cx="8686800" cy="941388"/>
          </a:xfrm>
          <a:prstGeom prst="rect">
            <a:avLst/>
          </a:prstGeom>
        </p:spPr>
        <p:txBody>
          <a:bodyPr/>
          <a:lstStyle>
            <a:lvl1pPr>
              <a:defRPr sz="3200">
                <a:solidFill>
                  <a:srgbClr val="FFC000"/>
                </a:solidFill>
              </a:defRPr>
            </a:lvl1pPr>
          </a:lstStyle>
          <a:p>
            <a:r>
              <a:t> RGB&lt;-&gt;CIE XYZ in a computable way</a:t>
            </a:r>
          </a:p>
        </p:txBody>
      </p:sp>
      <p:pic>
        <p:nvPicPr>
          <p:cNvPr id="330" name="image82.pdf" descr="image82.pdf"/>
          <p:cNvPicPr>
            <a:picLocks noChangeAspect="1"/>
          </p:cNvPicPr>
          <p:nvPr/>
        </p:nvPicPr>
        <p:blipFill>
          <a:blip r:embed="rId2"/>
          <a:stretch>
            <a:fillRect/>
          </a:stretch>
        </p:blipFill>
        <p:spPr>
          <a:xfrm>
            <a:off x="2195513" y="2997200"/>
            <a:ext cx="2871787" cy="928688"/>
          </a:xfrm>
          <a:prstGeom prst="rect">
            <a:avLst/>
          </a:prstGeom>
          <a:ln w="12700">
            <a:miter lim="400000"/>
          </a:ln>
        </p:spPr>
      </p:pic>
    </p:spTree>
    <p:extLst>
      <p:ext uri="{BB962C8B-B14F-4D97-AF65-F5344CB8AC3E}">
        <p14:creationId xmlns:p14="http://schemas.microsoft.com/office/powerpoint/2010/main" val="284214489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IE XYZ&lt;-&gt;CIE L*a*b*"/>
          <p:cNvSpPr txBox="1">
            <a:spLocks noGrp="1"/>
          </p:cNvSpPr>
          <p:nvPr>
            <p:ph type="title"/>
          </p:nvPr>
        </p:nvSpPr>
        <p:spPr>
          <a:xfrm>
            <a:off x="107950" y="404664"/>
            <a:ext cx="8785225" cy="941388"/>
          </a:xfrm>
          <a:prstGeom prst="rect">
            <a:avLst/>
          </a:prstGeom>
        </p:spPr>
        <p:txBody>
          <a:bodyPr/>
          <a:lstStyle>
            <a:lvl1pPr>
              <a:defRPr sz="3600">
                <a:solidFill>
                  <a:srgbClr val="FFC000"/>
                </a:solidFill>
              </a:defRPr>
            </a:lvl1pPr>
          </a:lstStyle>
          <a:p>
            <a:r>
              <a:t> CIE XYZ&lt;-&gt;CIE L*a*b*</a:t>
            </a:r>
          </a:p>
        </p:txBody>
      </p:sp>
      <p:sp>
        <p:nvSpPr>
          <p:cNvPr id="333" name="L:(0,100)…"/>
          <p:cNvSpPr txBox="1">
            <a:spLocks noGrp="1"/>
          </p:cNvSpPr>
          <p:nvPr>
            <p:ph type="body" sz="quarter" idx="1"/>
          </p:nvPr>
        </p:nvSpPr>
        <p:spPr>
          <a:xfrm>
            <a:off x="457200" y="1600200"/>
            <a:ext cx="8229600" cy="1508125"/>
          </a:xfrm>
          <a:prstGeom prst="rect">
            <a:avLst/>
          </a:prstGeom>
        </p:spPr>
        <p:txBody>
          <a:bodyPr/>
          <a:lstStyle/>
          <a:p>
            <a:pPr>
              <a:lnSpc>
                <a:spcPct val="80000"/>
              </a:lnSpc>
              <a:defRPr sz="2400" i="1">
                <a:latin typeface="+mj-lt"/>
                <a:ea typeface="+mj-ea"/>
                <a:cs typeface="+mj-cs"/>
                <a:sym typeface="Helvetica"/>
              </a:defRPr>
            </a:pPr>
            <a:r>
              <a:t>L:</a:t>
            </a:r>
            <a:r>
              <a:rPr i="0">
                <a:latin typeface="+mn-lt"/>
                <a:ea typeface="+mn-ea"/>
                <a:cs typeface="+mn-cs"/>
                <a:sym typeface="Corbel"/>
              </a:rPr>
              <a:t>(0,100)</a:t>
            </a:r>
          </a:p>
          <a:p>
            <a:pPr>
              <a:lnSpc>
                <a:spcPct val="80000"/>
              </a:lnSpc>
              <a:defRPr sz="2400" i="1">
                <a:latin typeface="+mj-lt"/>
                <a:ea typeface="+mj-ea"/>
                <a:cs typeface="+mj-cs"/>
                <a:sym typeface="Helvetica"/>
              </a:defRPr>
            </a:pPr>
            <a:r>
              <a:t>a</a:t>
            </a:r>
            <a:r>
              <a:rPr i="0">
                <a:latin typeface="+mn-lt"/>
                <a:ea typeface="+mn-ea"/>
                <a:cs typeface="+mn-cs"/>
                <a:sym typeface="Corbel"/>
              </a:rPr>
              <a:t>, </a:t>
            </a:r>
            <a:r>
              <a:t>b: (-</a:t>
            </a:r>
            <a:r>
              <a:rPr i="0">
                <a:latin typeface="+mn-lt"/>
                <a:ea typeface="+mn-ea"/>
                <a:cs typeface="+mn-cs"/>
                <a:sym typeface="Corbel"/>
              </a:rPr>
              <a:t>300, 300)</a:t>
            </a:r>
            <a:br>
              <a:rPr i="0">
                <a:latin typeface="+mn-lt"/>
                <a:ea typeface="+mn-ea"/>
                <a:cs typeface="+mn-cs"/>
                <a:sym typeface="Corbel"/>
              </a:rPr>
            </a:br>
            <a:r>
              <a:t>-a to </a:t>
            </a:r>
            <a:r>
              <a:rPr i="0">
                <a:latin typeface="+mn-lt"/>
                <a:ea typeface="+mn-ea"/>
                <a:cs typeface="+mn-cs"/>
                <a:sym typeface="Corbel"/>
              </a:rPr>
              <a:t>+</a:t>
            </a:r>
            <a:r>
              <a:t>a: green to red</a:t>
            </a:r>
          </a:p>
          <a:p>
            <a:pPr>
              <a:lnSpc>
                <a:spcPct val="80000"/>
              </a:lnSpc>
              <a:defRPr sz="2400" i="1">
                <a:latin typeface="+mj-lt"/>
                <a:ea typeface="+mj-ea"/>
                <a:cs typeface="+mj-cs"/>
                <a:sym typeface="Helvetica"/>
              </a:defRPr>
            </a:pPr>
            <a:r>
              <a:t>-b to </a:t>
            </a:r>
            <a:r>
              <a:rPr i="0">
                <a:latin typeface="+mn-lt"/>
                <a:ea typeface="+mn-ea"/>
                <a:cs typeface="+mn-cs"/>
                <a:sym typeface="Corbel"/>
              </a:rPr>
              <a:t>+</a:t>
            </a:r>
            <a:r>
              <a:t>b: blue to yellow</a:t>
            </a:r>
          </a:p>
        </p:txBody>
      </p:sp>
      <p:pic>
        <p:nvPicPr>
          <p:cNvPr id="334" name="image83.pdf" descr="image83.pdf"/>
          <p:cNvPicPr>
            <a:picLocks noChangeAspect="1"/>
          </p:cNvPicPr>
          <p:nvPr/>
        </p:nvPicPr>
        <p:blipFill>
          <a:blip r:embed="rId2"/>
          <a:stretch>
            <a:fillRect/>
          </a:stretch>
        </p:blipFill>
        <p:spPr>
          <a:xfrm>
            <a:off x="1692275" y="2852935"/>
            <a:ext cx="5621338" cy="1301751"/>
          </a:xfrm>
          <a:prstGeom prst="rect">
            <a:avLst/>
          </a:prstGeom>
          <a:ln w="12700">
            <a:miter lim="400000"/>
          </a:ln>
        </p:spPr>
      </p:pic>
    </p:spTree>
    <p:extLst>
      <p:ext uri="{BB962C8B-B14F-4D97-AF65-F5344CB8AC3E}">
        <p14:creationId xmlns:p14="http://schemas.microsoft.com/office/powerpoint/2010/main" val="172868208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RGB&lt;-&gt;CIE YUV"/>
          <p:cNvSpPr txBox="1">
            <a:spLocks noGrp="1"/>
          </p:cNvSpPr>
          <p:nvPr>
            <p:ph type="title"/>
          </p:nvPr>
        </p:nvSpPr>
        <p:spPr>
          <a:xfrm>
            <a:off x="457199" y="476250"/>
            <a:ext cx="8507415" cy="941388"/>
          </a:xfrm>
          <a:prstGeom prst="rect">
            <a:avLst/>
          </a:prstGeom>
        </p:spPr>
        <p:txBody>
          <a:bodyPr/>
          <a:lstStyle>
            <a:lvl1pPr>
              <a:defRPr sz="3600">
                <a:solidFill>
                  <a:srgbClr val="FFC000"/>
                </a:solidFill>
              </a:defRPr>
            </a:lvl1pPr>
          </a:lstStyle>
          <a:p>
            <a:r>
              <a:t> RGB&lt;-&gt;CIE YUV</a:t>
            </a:r>
          </a:p>
        </p:txBody>
      </p:sp>
      <p:pic>
        <p:nvPicPr>
          <p:cNvPr id="337" name="image84.pdf" descr="image84.pdf"/>
          <p:cNvPicPr>
            <a:picLocks noChangeAspect="1"/>
          </p:cNvPicPr>
          <p:nvPr/>
        </p:nvPicPr>
        <p:blipFill>
          <a:blip r:embed="rId2"/>
          <a:stretch>
            <a:fillRect/>
          </a:stretch>
        </p:blipFill>
        <p:spPr>
          <a:xfrm>
            <a:off x="2339975" y="2636838"/>
            <a:ext cx="3690938" cy="1060451"/>
          </a:xfrm>
          <a:prstGeom prst="rect">
            <a:avLst/>
          </a:prstGeom>
          <a:ln w="12700">
            <a:miter lim="400000"/>
          </a:ln>
        </p:spPr>
      </p:pic>
    </p:spTree>
    <p:extLst>
      <p:ext uri="{BB962C8B-B14F-4D97-AF65-F5344CB8AC3E}">
        <p14:creationId xmlns:p14="http://schemas.microsoft.com/office/powerpoint/2010/main" val="13649462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image20.jpeg" descr="image20.jpeg"/>
          <p:cNvPicPr>
            <a:picLocks noChangeAspect="1"/>
          </p:cNvPicPr>
          <p:nvPr/>
        </p:nvPicPr>
        <p:blipFill>
          <a:blip r:embed="rId3"/>
          <a:stretch>
            <a:fillRect/>
          </a:stretch>
        </p:blipFill>
        <p:spPr>
          <a:xfrm>
            <a:off x="4932040" y="3861048"/>
            <a:ext cx="2398256" cy="2404120"/>
          </a:xfrm>
          <a:prstGeom prst="rect">
            <a:avLst/>
          </a:prstGeom>
          <a:ln w="12700">
            <a:miter lim="400000"/>
          </a:ln>
        </p:spPr>
      </p:pic>
      <p:sp>
        <p:nvSpPr>
          <p:cNvPr id="400" name="JPEG format"/>
          <p:cNvSpPr txBox="1">
            <a:spLocks noGrp="1"/>
          </p:cNvSpPr>
          <p:nvPr>
            <p:ph type="title"/>
          </p:nvPr>
        </p:nvSpPr>
        <p:spPr>
          <a:prstGeom prst="rect">
            <a:avLst/>
          </a:prstGeom>
        </p:spPr>
        <p:txBody>
          <a:bodyPr/>
          <a:lstStyle>
            <a:lvl1pPr>
              <a:defRPr sz="3600"/>
            </a:lvl1pPr>
          </a:lstStyle>
          <a:p>
            <a:r>
              <a:t>JPEG format</a:t>
            </a:r>
          </a:p>
        </p:txBody>
      </p:sp>
      <p:sp>
        <p:nvSpPr>
          <p:cNvPr id="401" name="Joint Photographic Experts Group, JPEG…"/>
          <p:cNvSpPr txBox="1">
            <a:spLocks noGrp="1"/>
          </p:cNvSpPr>
          <p:nvPr>
            <p:ph type="body" idx="1"/>
          </p:nvPr>
        </p:nvSpPr>
        <p:spPr>
          <a:prstGeom prst="rect">
            <a:avLst/>
          </a:prstGeom>
        </p:spPr>
        <p:txBody>
          <a:bodyPr/>
          <a:lstStyle/>
          <a:p>
            <a:pPr marL="412577" indent="-300837" defTabSz="859536">
              <a:lnSpc>
                <a:spcPct val="90000"/>
              </a:lnSpc>
              <a:defRPr sz="2256"/>
            </a:pPr>
            <a:r>
              <a:t>Joint Photographic Experts Group, JPEG</a:t>
            </a:r>
          </a:p>
          <a:p>
            <a:pPr marL="687628" lvl="1" indent="-257860" defTabSz="859536">
              <a:lnSpc>
                <a:spcPct val="90000"/>
              </a:lnSpc>
              <a:spcBef>
                <a:spcPts val="400"/>
              </a:spcBef>
              <a:buClr>
                <a:srgbClr val="60B5CC"/>
              </a:buClr>
              <a:defRPr sz="1879"/>
            </a:pPr>
            <a:r>
              <a:t>Founded in 1986,  presented JPEG in 1992, accepted by ISO in 1994.</a:t>
            </a:r>
          </a:p>
          <a:p>
            <a:pPr marL="412577" indent="-300837" defTabSz="859536">
              <a:lnSpc>
                <a:spcPct val="90000"/>
              </a:lnSpc>
              <a:defRPr sz="2256"/>
            </a:pPr>
            <a:r>
              <a:t>File extension: .JPEG, .JFIF, .JPG,  .JPE</a:t>
            </a:r>
          </a:p>
          <a:p>
            <a:pPr marL="412577" indent="-300837" defTabSz="859536">
              <a:lnSpc>
                <a:spcPct val="90000"/>
              </a:lnSpc>
              <a:defRPr sz="2256"/>
            </a:pPr>
            <a:r>
              <a:t>Compression format for static image </a:t>
            </a:r>
          </a:p>
          <a:p>
            <a:pPr marL="687628" lvl="1" indent="-257860" defTabSz="859536">
              <a:lnSpc>
                <a:spcPct val="90000"/>
              </a:lnSpc>
              <a:spcBef>
                <a:spcPts val="400"/>
              </a:spcBef>
              <a:buClr>
                <a:srgbClr val="60B5CC"/>
              </a:buClr>
              <a:defRPr sz="1879"/>
            </a:pPr>
            <a:r>
              <a:t>As a counterpart of Moving Picture Expert Group. </a:t>
            </a:r>
            <a:endParaRPr sz="2632"/>
          </a:p>
          <a:p>
            <a:pPr marL="687628" lvl="1" indent="-257860" defTabSz="859536">
              <a:lnSpc>
                <a:spcPct val="90000"/>
              </a:lnSpc>
              <a:spcBef>
                <a:spcPts val="500"/>
              </a:spcBef>
              <a:buClr>
                <a:srgbClr val="60B5CC"/>
              </a:buClr>
              <a:defRPr sz="2256"/>
            </a:pPr>
            <a:r>
              <a:t>Lossy encoding method</a:t>
            </a:r>
            <a:endParaRPr sz="2632"/>
          </a:p>
          <a:p>
            <a:pPr marL="687628" lvl="1" indent="-257860" defTabSz="859536">
              <a:lnSpc>
                <a:spcPct val="90000"/>
              </a:lnSpc>
              <a:spcBef>
                <a:spcPts val="500"/>
              </a:spcBef>
              <a:buClr>
                <a:srgbClr val="60B5CC"/>
              </a:buClr>
              <a:defRPr sz="2256"/>
            </a:pPr>
            <a:r>
              <a:t>Allow user to make balance between image quality and image size. </a:t>
            </a:r>
          </a:p>
          <a:p>
            <a:pPr marL="412577" indent="-300837" defTabSz="859536">
              <a:lnSpc>
                <a:spcPct val="90000"/>
              </a:lnSpc>
              <a:defRPr sz="2256"/>
            </a:pPr>
            <a:r>
              <a:t>Encoding based on transformation, e.g. Discrete Cosine Transformation (DCT)</a:t>
            </a:r>
          </a:p>
          <a:p>
            <a:pPr marL="687628" lvl="1" indent="-257860" defTabSz="859536">
              <a:lnSpc>
                <a:spcPct val="90000"/>
              </a:lnSpc>
              <a:spcBef>
                <a:spcPts val="400"/>
              </a:spcBef>
              <a:buClr>
                <a:srgbClr val="60B5CC"/>
              </a:buClr>
              <a:defRPr sz="1879"/>
            </a:pPr>
            <a:r>
              <a:t>JPEG2000 is based on wavelet. </a:t>
            </a:r>
          </a:p>
          <a:p>
            <a:pPr marL="412577" indent="-300837" defTabSz="859536">
              <a:lnSpc>
                <a:spcPct val="90000"/>
              </a:lnSpc>
              <a:defRPr sz="2256"/>
            </a:pPr>
            <a:r>
              <a:t>Different manipulations for high-frequency signal and low-frequency signal.</a:t>
            </a:r>
          </a:p>
        </p:txBody>
      </p:sp>
      <p:sp>
        <p:nvSpPr>
          <p:cNvPr id="402" name="线条"/>
          <p:cNvSpPr/>
          <p:nvPr/>
        </p:nvSpPr>
        <p:spPr>
          <a:xfrm flipV="1">
            <a:off x="4067944" y="5733255"/>
            <a:ext cx="1440161" cy="243881"/>
          </a:xfrm>
          <a:prstGeom prst="line">
            <a:avLst/>
          </a:prstGeom>
          <a:ln w="6350" cap="rnd">
            <a:solidFill>
              <a:srgbClr val="EAA900"/>
            </a:solidFill>
            <a:tailEnd type="triangle"/>
          </a:ln>
        </p:spPr>
        <p:txBody>
          <a:bodyPr lIns="0" tIns="0" rIns="0" bIns="0"/>
          <a:lstStyle/>
          <a:p>
            <a:pPr defTabSz="457200">
              <a:defRPr sz="1200">
                <a:latin typeface="+mj-lt"/>
                <a:ea typeface="+mj-ea"/>
                <a:cs typeface="+mj-cs"/>
                <a:sym typeface="Helvetica"/>
              </a:defRPr>
            </a:pPr>
            <a:endParaRPr/>
          </a:p>
        </p:txBody>
      </p:sp>
      <p:sp>
        <p:nvSpPr>
          <p:cNvPr id="403" name="线条"/>
          <p:cNvSpPr/>
          <p:nvPr/>
        </p:nvSpPr>
        <p:spPr>
          <a:xfrm flipV="1">
            <a:off x="4067943" y="5885655"/>
            <a:ext cx="2376265" cy="495673"/>
          </a:xfrm>
          <a:prstGeom prst="line">
            <a:avLst/>
          </a:prstGeom>
          <a:ln w="6350" cap="rnd">
            <a:solidFill>
              <a:srgbClr val="EAA900"/>
            </a:solidFill>
            <a:tailEnd type="triangle"/>
          </a:ln>
        </p:spPr>
        <p:txBody>
          <a:bodyPr lIns="0" tIns="0" rIns="0" bIns="0"/>
          <a:lstStyle/>
          <a:p>
            <a:pPr defTabSz="457200">
              <a:defRPr sz="1200">
                <a:latin typeface="+mj-lt"/>
                <a:ea typeface="+mj-ea"/>
                <a:cs typeface="+mj-cs"/>
                <a:sym typeface="Helvetica"/>
              </a:defRPr>
            </a:pPr>
            <a:endParaRPr/>
          </a:p>
        </p:txBody>
      </p:sp>
      <p:sp>
        <p:nvSpPr>
          <p:cNvPr id="404" name="High freq"/>
          <p:cNvSpPr/>
          <p:nvPr/>
        </p:nvSpPr>
        <p:spPr>
          <a:xfrm>
            <a:off x="2843808" y="5795972"/>
            <a:ext cx="1224137"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b="1">
                <a:latin typeface="+mj-lt"/>
                <a:ea typeface="+mj-ea"/>
                <a:cs typeface="+mj-cs"/>
                <a:sym typeface="Helvetica"/>
              </a:defRPr>
            </a:lvl1pPr>
          </a:lstStyle>
          <a:p>
            <a:r>
              <a:t>High freq</a:t>
            </a:r>
          </a:p>
        </p:txBody>
      </p:sp>
      <p:sp>
        <p:nvSpPr>
          <p:cNvPr id="405" name="Low freq."/>
          <p:cNvSpPr/>
          <p:nvPr/>
        </p:nvSpPr>
        <p:spPr>
          <a:xfrm>
            <a:off x="2996208" y="6228019"/>
            <a:ext cx="1224137"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b="1">
                <a:latin typeface="+mj-lt"/>
                <a:ea typeface="+mj-ea"/>
                <a:cs typeface="+mj-cs"/>
                <a:sym typeface="Helvetica"/>
              </a:defRPr>
            </a:lvl1pPr>
          </a:lstStyle>
          <a:p>
            <a:r>
              <a:t>Low freq.</a:t>
            </a:r>
          </a:p>
        </p:txBody>
      </p:sp>
    </p:spTree>
    <p:extLst>
      <p:ext uri="{BB962C8B-B14F-4D97-AF65-F5344CB8AC3E}">
        <p14:creationId xmlns:p14="http://schemas.microsoft.com/office/powerpoint/2010/main" val="243402330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405"/>
                                        </p:tgtEl>
                                        <p:attrNameLst>
                                          <p:attrName>style.visibility</p:attrName>
                                        </p:attrNameLst>
                                      </p:cBhvr>
                                      <p:to>
                                        <p:strVal val="visible"/>
                                      </p:to>
                                    </p:set>
                                    <p:anim calcmode="lin" valueType="num">
                                      <p:cBhvr>
                                        <p:cTn id="7" dur="1000" fill="hold"/>
                                        <p:tgtEl>
                                          <p:spTgt spid="405"/>
                                        </p:tgtEl>
                                        <p:attrNameLst>
                                          <p:attrName>ppt_x</p:attrName>
                                        </p:attrNameLst>
                                      </p:cBhvr>
                                      <p:tavLst>
                                        <p:tav tm="0">
                                          <p:val>
                                            <p:strVal val="#ppt_x"/>
                                          </p:val>
                                        </p:tav>
                                        <p:tav tm="100000">
                                          <p:val>
                                            <p:strVal val="#ppt_x"/>
                                          </p:val>
                                        </p:tav>
                                      </p:tavLst>
                                    </p:anim>
                                    <p:anim calcmode="lin" valueType="num">
                                      <p:cBhvr>
                                        <p:cTn id="8" dur="1000" fill="hold"/>
                                        <p:tgtEl>
                                          <p:spTgt spid="40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404"/>
                                        </p:tgtEl>
                                        <p:attrNameLst>
                                          <p:attrName>style.visibility</p:attrName>
                                        </p:attrNameLst>
                                      </p:cBhvr>
                                      <p:to>
                                        <p:strVal val="visible"/>
                                      </p:to>
                                    </p:set>
                                    <p:anim calcmode="lin" valueType="num">
                                      <p:cBhvr>
                                        <p:cTn id="12" dur="1000" fill="hold"/>
                                        <p:tgtEl>
                                          <p:spTgt spid="404"/>
                                        </p:tgtEl>
                                        <p:attrNameLst>
                                          <p:attrName>ppt_x</p:attrName>
                                        </p:attrNameLst>
                                      </p:cBhvr>
                                      <p:tavLst>
                                        <p:tav tm="0">
                                          <p:val>
                                            <p:strVal val="#ppt_x"/>
                                          </p:val>
                                        </p:tav>
                                        <p:tav tm="100000">
                                          <p:val>
                                            <p:strVal val="#ppt_x"/>
                                          </p:val>
                                        </p:tav>
                                      </p:tavLst>
                                    </p:anim>
                                    <p:anim calcmode="lin" valueType="num">
                                      <p:cBhvr>
                                        <p:cTn id="13" dur="1000" fill="hold"/>
                                        <p:tgtEl>
                                          <p:spTgt spid="404"/>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iterate>
                                    <p:tmAbs val="0"/>
                                  </p:iterate>
                                  <p:childTnLst>
                                    <p:set>
                                      <p:cBhvr>
                                        <p:cTn id="16" fill="hold"/>
                                        <p:tgtEl>
                                          <p:spTgt spid="402"/>
                                        </p:tgtEl>
                                        <p:attrNameLst>
                                          <p:attrName>style.visibility</p:attrName>
                                        </p:attrNameLst>
                                      </p:cBhvr>
                                      <p:to>
                                        <p:strVal val="visible"/>
                                      </p:to>
                                    </p:set>
                                    <p:anim calcmode="lin" valueType="num">
                                      <p:cBhvr>
                                        <p:cTn id="17" dur="1000" fill="hold"/>
                                        <p:tgtEl>
                                          <p:spTgt spid="402"/>
                                        </p:tgtEl>
                                        <p:attrNameLst>
                                          <p:attrName>ppt_x</p:attrName>
                                        </p:attrNameLst>
                                      </p:cBhvr>
                                      <p:tavLst>
                                        <p:tav tm="0">
                                          <p:val>
                                            <p:strVal val="#ppt_x"/>
                                          </p:val>
                                        </p:tav>
                                        <p:tav tm="100000">
                                          <p:val>
                                            <p:strVal val="#ppt_x"/>
                                          </p:val>
                                        </p:tav>
                                      </p:tavLst>
                                    </p:anim>
                                    <p:anim calcmode="lin" valueType="num">
                                      <p:cBhvr>
                                        <p:cTn id="18" dur="1000" fill="hold"/>
                                        <p:tgtEl>
                                          <p:spTgt spid="402"/>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iterate>
                                    <p:tmAbs val="0"/>
                                  </p:iterate>
                                  <p:childTnLst>
                                    <p:set>
                                      <p:cBhvr>
                                        <p:cTn id="21" fill="hold"/>
                                        <p:tgtEl>
                                          <p:spTgt spid="403"/>
                                        </p:tgtEl>
                                        <p:attrNameLst>
                                          <p:attrName>style.visibility</p:attrName>
                                        </p:attrNameLst>
                                      </p:cBhvr>
                                      <p:to>
                                        <p:strVal val="visible"/>
                                      </p:to>
                                    </p:set>
                                    <p:anim calcmode="lin" valueType="num">
                                      <p:cBhvr>
                                        <p:cTn id="22" dur="1000" fill="hold"/>
                                        <p:tgtEl>
                                          <p:spTgt spid="403"/>
                                        </p:tgtEl>
                                        <p:attrNameLst>
                                          <p:attrName>ppt_x</p:attrName>
                                        </p:attrNameLst>
                                      </p:cBhvr>
                                      <p:tavLst>
                                        <p:tav tm="0">
                                          <p:val>
                                            <p:strVal val="#ppt_x"/>
                                          </p:val>
                                        </p:tav>
                                        <p:tav tm="100000">
                                          <p:val>
                                            <p:strVal val="#ppt_x"/>
                                          </p:val>
                                        </p:tav>
                                      </p:tavLst>
                                    </p:anim>
                                    <p:anim calcmode="lin" valueType="num">
                                      <p:cBhvr>
                                        <p:cTn id="23" dur="1000" fill="hold"/>
                                        <p:tgtEl>
                                          <p:spTgt spid="403"/>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grpId="0" nodeType="afterEffect">
                                  <p:stCondLst>
                                    <p:cond delay="0"/>
                                  </p:stCondLst>
                                  <p:iterate>
                                    <p:tmAbs val="0"/>
                                  </p:iterate>
                                  <p:childTnLst>
                                    <p:set>
                                      <p:cBhvr>
                                        <p:cTn id="26" fill="hold"/>
                                        <p:tgtEl>
                                          <p:spTgt spid="399"/>
                                        </p:tgtEl>
                                        <p:attrNameLst>
                                          <p:attrName>style.visibility</p:attrName>
                                        </p:attrNameLst>
                                      </p:cBhvr>
                                      <p:to>
                                        <p:strVal val="visible"/>
                                      </p:to>
                                    </p:set>
                                    <p:anim calcmode="lin" valueType="num">
                                      <p:cBhvr>
                                        <p:cTn id="27" dur="1000" fill="hold"/>
                                        <p:tgtEl>
                                          <p:spTgt spid="399"/>
                                        </p:tgtEl>
                                        <p:attrNameLst>
                                          <p:attrName>ppt_x</p:attrName>
                                        </p:attrNameLst>
                                      </p:cBhvr>
                                      <p:tavLst>
                                        <p:tav tm="0">
                                          <p:val>
                                            <p:strVal val="#ppt_x"/>
                                          </p:val>
                                        </p:tav>
                                        <p:tav tm="100000">
                                          <p:val>
                                            <p:strVal val="#ppt_x"/>
                                          </p:val>
                                        </p:tav>
                                      </p:tavLst>
                                    </p:anim>
                                    <p:anim calcmode="lin" valueType="num">
                                      <p:cBhvr>
                                        <p:cTn id="28" dur="1000" fill="hold"/>
                                        <p:tgtEl>
                                          <p:spTgt spid="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advAuto="0"/>
      <p:bldP spid="402" grpId="0" animBg="1" advAuto="0"/>
      <p:bldP spid="403" grpId="0" animBg="1" advAuto="0"/>
      <p:bldP spid="404" grpId="0" animBg="1" advAuto="0"/>
      <p:bldP spid="405"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标题"/>
          <p:cNvSpPr txBox="1">
            <a:spLocks noGrp="1"/>
          </p:cNvSpPr>
          <p:nvPr>
            <p:ph type="title"/>
          </p:nvPr>
        </p:nvSpPr>
        <p:spPr>
          <a:prstGeom prst="rect">
            <a:avLst/>
          </a:prstGeom>
        </p:spPr>
        <p:txBody>
          <a:bodyPr/>
          <a:lstStyle/>
          <a:p>
            <a:endParaRPr/>
          </a:p>
        </p:txBody>
      </p:sp>
      <p:sp>
        <p:nvSpPr>
          <p:cNvPr id="410" name="Compression strategy: According to the requirement of compression ratio, remove information from high frequency to low frequency.…"/>
          <p:cNvSpPr txBox="1">
            <a:spLocks noGrp="1"/>
          </p:cNvSpPr>
          <p:nvPr>
            <p:ph type="body" sz="half" idx="1"/>
          </p:nvPr>
        </p:nvSpPr>
        <p:spPr>
          <a:xfrm>
            <a:off x="457199" y="1775191"/>
            <a:ext cx="5410946" cy="4625610"/>
          </a:xfrm>
          <a:prstGeom prst="rect">
            <a:avLst/>
          </a:prstGeom>
        </p:spPr>
        <p:txBody>
          <a:bodyPr/>
          <a:lstStyle/>
          <a:p>
            <a:pPr marL="438911" indent="-320039">
              <a:lnSpc>
                <a:spcPct val="80000"/>
              </a:lnSpc>
              <a:defRPr sz="2200"/>
            </a:pPr>
            <a:r>
              <a:t>Compression strategy: According to the requirement of compression ratio, remove information from high frequency to low frequency. </a:t>
            </a:r>
            <a:endParaRPr sz="2900"/>
          </a:p>
          <a:p>
            <a:pPr marL="438911" indent="-320039">
              <a:lnSpc>
                <a:spcPct val="80000"/>
              </a:lnSpc>
              <a:defRPr sz="2200"/>
            </a:pPr>
            <a:r>
              <a:t>Advantages</a:t>
            </a:r>
            <a:endParaRPr sz="2900"/>
          </a:p>
          <a:p>
            <a:pPr marL="731519" lvl="1" indent="-274319">
              <a:lnSpc>
                <a:spcPct val="80000"/>
              </a:lnSpc>
              <a:spcBef>
                <a:spcPts val="500"/>
              </a:spcBef>
              <a:buClr>
                <a:srgbClr val="60B5CC"/>
              </a:buClr>
              <a:defRPr sz="2200"/>
            </a:pPr>
            <a:r>
              <a:t>High frequency information occupies much more memory. Hence, </a:t>
            </a:r>
            <a:r>
              <a:rPr>
                <a:solidFill>
                  <a:srgbClr val="FF2600"/>
                </a:solidFill>
              </a:rPr>
              <a:t>high frequency removal</a:t>
            </a:r>
            <a:r>
              <a:t> leads to </a:t>
            </a:r>
            <a:r>
              <a:rPr>
                <a:solidFill>
                  <a:srgbClr val="FF2600"/>
                </a:solidFill>
              </a:rPr>
              <a:t>high compression ratio</a:t>
            </a:r>
            <a:r>
              <a:t>;</a:t>
            </a:r>
            <a:endParaRPr sz="2500"/>
          </a:p>
          <a:p>
            <a:pPr marL="731519" lvl="1" indent="-274319">
              <a:lnSpc>
                <a:spcPct val="80000"/>
              </a:lnSpc>
              <a:spcBef>
                <a:spcPts val="500"/>
              </a:spcBef>
              <a:buClr>
                <a:srgbClr val="60B5CC"/>
              </a:buClr>
              <a:defRPr sz="2200"/>
            </a:pPr>
            <a:r>
              <a:t>Low frequency information preserves the </a:t>
            </a:r>
            <a:r>
              <a:rPr>
                <a:solidFill>
                  <a:srgbClr val="FF2600"/>
                </a:solidFill>
              </a:rPr>
              <a:t>principle structure </a:t>
            </a:r>
            <a:r>
              <a:t>and </a:t>
            </a:r>
            <a:r>
              <a:rPr>
                <a:solidFill>
                  <a:srgbClr val="FF2600"/>
                </a:solidFill>
              </a:rPr>
              <a:t>color distribution</a:t>
            </a:r>
            <a:r>
              <a:t> of object, which is the key factors of an image. </a:t>
            </a:r>
            <a:endParaRPr sz="2500"/>
          </a:p>
          <a:p>
            <a:pPr marL="731519" lvl="1" indent="-274319">
              <a:lnSpc>
                <a:spcPct val="80000"/>
              </a:lnSpc>
              <a:spcBef>
                <a:spcPts val="500"/>
              </a:spcBef>
              <a:buClr>
                <a:srgbClr val="60B5CC"/>
              </a:buClr>
              <a:defRPr sz="2200"/>
            </a:pPr>
            <a:r>
              <a:t>Suitable for </a:t>
            </a:r>
            <a:r>
              <a:rPr>
                <a:solidFill>
                  <a:srgbClr val="FF2600"/>
                </a:solidFill>
              </a:rPr>
              <a:t>internet</a:t>
            </a:r>
            <a:r>
              <a:t> based visual media.</a:t>
            </a:r>
          </a:p>
        </p:txBody>
      </p:sp>
      <p:pic>
        <p:nvPicPr>
          <p:cNvPr id="411" name="image21.png" descr="image21.png"/>
          <p:cNvPicPr>
            <a:picLocks noChangeAspect="1"/>
          </p:cNvPicPr>
          <p:nvPr/>
        </p:nvPicPr>
        <p:blipFill>
          <a:blip r:embed="rId3"/>
          <a:stretch>
            <a:fillRect/>
          </a:stretch>
        </p:blipFill>
        <p:spPr>
          <a:xfrm>
            <a:off x="6228184" y="1844824"/>
            <a:ext cx="2286001" cy="2038351"/>
          </a:xfrm>
          <a:prstGeom prst="rect">
            <a:avLst/>
          </a:prstGeom>
          <a:ln w="12700">
            <a:miter lim="400000"/>
          </a:ln>
        </p:spPr>
      </p:pic>
      <p:sp>
        <p:nvSpPr>
          <p:cNvPr id="412" name="From Left to Right:  Compression ratio increases."/>
          <p:cNvSpPr/>
          <p:nvPr/>
        </p:nvSpPr>
        <p:spPr>
          <a:xfrm>
            <a:off x="6156176" y="4077072"/>
            <a:ext cx="2358009"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From Left to Right:  Compression ratio increases. </a:t>
            </a:r>
          </a:p>
        </p:txBody>
      </p:sp>
    </p:spTree>
    <p:extLst>
      <p:ext uri="{BB962C8B-B14F-4D97-AF65-F5344CB8AC3E}">
        <p14:creationId xmlns:p14="http://schemas.microsoft.com/office/powerpoint/2010/main" val="23506414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JPEG syntax"/>
          <p:cNvSpPr txBox="1">
            <a:spLocks noGrp="1"/>
          </p:cNvSpPr>
          <p:nvPr>
            <p:ph type="title"/>
          </p:nvPr>
        </p:nvSpPr>
        <p:spPr>
          <a:prstGeom prst="rect">
            <a:avLst/>
          </a:prstGeom>
        </p:spPr>
        <p:txBody>
          <a:bodyPr/>
          <a:lstStyle>
            <a:lvl1pPr>
              <a:defRPr sz="3600"/>
            </a:lvl1pPr>
          </a:lstStyle>
          <a:p>
            <a:r>
              <a:t>JPEG syntax</a:t>
            </a:r>
          </a:p>
        </p:txBody>
      </p:sp>
      <p:sp>
        <p:nvSpPr>
          <p:cNvPr id="417" name="JPEG file is composed by a series of segments, where each segment begins with a Marker.…"/>
          <p:cNvSpPr txBox="1">
            <a:spLocks noGrp="1"/>
          </p:cNvSpPr>
          <p:nvPr>
            <p:ph type="body" sz="half" idx="1"/>
          </p:nvPr>
        </p:nvSpPr>
        <p:spPr>
          <a:xfrm>
            <a:off x="611187" y="1536575"/>
            <a:ext cx="7772401" cy="1676401"/>
          </a:xfrm>
          <a:prstGeom prst="rect">
            <a:avLst/>
          </a:prstGeom>
        </p:spPr>
        <p:txBody>
          <a:bodyPr/>
          <a:lstStyle/>
          <a:p>
            <a:pPr>
              <a:lnSpc>
                <a:spcPct val="96000"/>
              </a:lnSpc>
              <a:defRPr sz="1900"/>
            </a:pPr>
            <a:r>
              <a:t>JPEG file is composed by a series of segments, where each segment begins with a </a:t>
            </a:r>
            <a:r>
              <a:rPr>
                <a:solidFill>
                  <a:srgbClr val="FF2600"/>
                </a:solidFill>
              </a:rPr>
              <a:t>Marker</a:t>
            </a:r>
            <a:r>
              <a:t>. </a:t>
            </a:r>
            <a:endParaRPr sz="2200"/>
          </a:p>
          <a:p>
            <a:pPr>
              <a:lnSpc>
                <a:spcPct val="96000"/>
              </a:lnSpc>
              <a:defRPr sz="1900"/>
            </a:pPr>
            <a:r>
              <a:t>Purpose of </a:t>
            </a:r>
            <a:r>
              <a:rPr>
                <a:solidFill>
                  <a:srgbClr val="FF2600"/>
                </a:solidFill>
              </a:rPr>
              <a:t>Marker</a:t>
            </a:r>
            <a:r>
              <a:t>: identify the image data and relative information. </a:t>
            </a:r>
            <a:endParaRPr sz="2800"/>
          </a:p>
          <a:p>
            <a:pPr>
              <a:lnSpc>
                <a:spcPct val="96000"/>
              </a:lnSpc>
              <a:defRPr sz="1900"/>
            </a:pPr>
            <a:r>
              <a:t>Marker specification:  Each </a:t>
            </a:r>
            <a:r>
              <a:rPr>
                <a:solidFill>
                  <a:srgbClr val="FF2600"/>
                </a:solidFill>
              </a:rPr>
              <a:t>Marker</a:t>
            </a:r>
            <a:r>
              <a:t> is composed by </a:t>
            </a:r>
            <a:r>
              <a:rPr>
                <a:solidFill>
                  <a:srgbClr val="FF2600"/>
                </a:solidFill>
              </a:rPr>
              <a:t>2</a:t>
            </a:r>
            <a:r>
              <a:t> bytes, where the first byte is constantly </a:t>
            </a:r>
            <a:r>
              <a:rPr>
                <a:solidFill>
                  <a:srgbClr val="FF2600"/>
                </a:solidFill>
              </a:rPr>
              <a:t>oxFF</a:t>
            </a:r>
            <a:r>
              <a:t>. </a:t>
            </a:r>
          </a:p>
        </p:txBody>
      </p:sp>
      <p:graphicFrame>
        <p:nvGraphicFramePr>
          <p:cNvPr id="418" name="表格"/>
          <p:cNvGraphicFramePr/>
          <p:nvPr/>
        </p:nvGraphicFramePr>
        <p:xfrm>
          <a:off x="1416348" y="3111584"/>
          <a:ext cx="6840760" cy="3525520"/>
        </p:xfrm>
        <a:graphic>
          <a:graphicData uri="http://schemas.openxmlformats.org/drawingml/2006/table">
            <a:tbl>
              <a:tblPr firstRow="1" bandRow="1"/>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776760">
                  <a:extLst>
                    <a:ext uri="{9D8B030D-6E8A-4147-A177-3AD203B41FA5}">
                      <a16:colId xmlns:a16="http://schemas.microsoft.com/office/drawing/2014/main" val="20002"/>
                    </a:ext>
                  </a:extLst>
                </a:gridCol>
              </a:tblGrid>
              <a:tr h="370840">
                <a:tc>
                  <a:txBody>
                    <a:bodyPr/>
                    <a:lstStyle/>
                    <a:p>
                      <a:pPr algn="l">
                        <a:defRPr sz="1800" b="0">
                          <a:solidFill>
                            <a:srgbClr val="000000"/>
                          </a:solidFill>
                        </a:defRPr>
                      </a:pPr>
                      <a:r>
                        <a:rPr b="1">
                          <a:solidFill>
                            <a:srgbClr val="FFFFFF"/>
                          </a:solidFill>
                          <a:sym typeface="Helvetica"/>
                        </a:rPr>
                        <a:t>SOI</a:t>
                      </a:r>
                    </a:p>
                  </a:txBody>
                  <a:tcPr marL="45720" marR="45720" horzOverflow="overflow">
                    <a:solidFill>
                      <a:srgbClr val="60B5CC"/>
                    </a:solidFill>
                  </a:tcPr>
                </a:tc>
                <a:tc>
                  <a:txBody>
                    <a:bodyPr/>
                    <a:lstStyle/>
                    <a:p>
                      <a:pPr algn="l">
                        <a:defRPr sz="1800" b="0">
                          <a:solidFill>
                            <a:srgbClr val="000000"/>
                          </a:solidFill>
                        </a:defRPr>
                      </a:pPr>
                      <a:r>
                        <a:rPr b="1">
                          <a:solidFill>
                            <a:srgbClr val="FFFFFF"/>
                          </a:solidFill>
                          <a:sym typeface="Helvetica"/>
                        </a:rPr>
                        <a:t>0xD8</a:t>
                      </a:r>
                    </a:p>
                  </a:txBody>
                  <a:tcPr marL="45720" marR="45720" horzOverflow="overflow">
                    <a:solidFill>
                      <a:srgbClr val="60B5CC"/>
                    </a:solidFill>
                  </a:tcPr>
                </a:tc>
                <a:tc>
                  <a:txBody>
                    <a:bodyPr/>
                    <a:lstStyle/>
                    <a:p>
                      <a:pPr algn="l">
                        <a:defRPr sz="1800" b="0">
                          <a:solidFill>
                            <a:srgbClr val="000000"/>
                          </a:solidFill>
                        </a:defRPr>
                      </a:pPr>
                      <a:r>
                        <a:rPr b="1">
                          <a:solidFill>
                            <a:srgbClr val="FFFFFF"/>
                          </a:solidFill>
                          <a:sym typeface="Helvetica"/>
                        </a:rPr>
                        <a:t>Beginning of image</a:t>
                      </a:r>
                    </a:p>
                  </a:txBody>
                  <a:tcPr marL="45720" marR="45720" horzOverflow="overflow">
                    <a:solidFill>
                      <a:srgbClr val="60B5CC"/>
                    </a:solidFill>
                  </a:tcPr>
                </a:tc>
                <a:extLst>
                  <a:ext uri="{0D108BD9-81ED-4DB2-BD59-A6C34878D82A}">
                    <a16:rowId xmlns:a16="http://schemas.microsoft.com/office/drawing/2014/main" val="10000"/>
                  </a:ext>
                </a:extLst>
              </a:tr>
              <a:tr h="650240">
                <a:tc>
                  <a:txBody>
                    <a:bodyPr/>
                    <a:lstStyle/>
                    <a:p>
                      <a:pPr algn="l">
                        <a:defRPr sz="1800"/>
                      </a:pPr>
                      <a:r>
                        <a:t>APP0</a:t>
                      </a:r>
                    </a:p>
                  </a:txBody>
                  <a:tcPr marL="45720" marR="45720" horzOverflow="overflow">
                    <a:solidFill>
                      <a:srgbClr val="D1E5EC"/>
                    </a:solidFill>
                  </a:tcPr>
                </a:tc>
                <a:tc>
                  <a:txBody>
                    <a:bodyPr/>
                    <a:lstStyle/>
                    <a:p>
                      <a:pPr algn="l">
                        <a:defRPr sz="1800"/>
                      </a:pPr>
                      <a:r>
                        <a:t>0xE0</a:t>
                      </a:r>
                    </a:p>
                  </a:txBody>
                  <a:tcPr marL="45720" marR="45720" horzOverflow="overflow">
                    <a:solidFill>
                      <a:srgbClr val="D1E5EC"/>
                    </a:solidFill>
                  </a:tcPr>
                </a:tc>
                <a:tc>
                  <a:txBody>
                    <a:bodyPr/>
                    <a:lstStyle/>
                    <a:p>
                      <a:pPr algn="l">
                        <a:defRPr sz="1800"/>
                      </a:pPr>
                      <a:r>
                        <a:t>JFIF application data block</a:t>
                      </a:r>
                    </a:p>
                  </a:txBody>
                  <a:tcPr marL="45720" marR="45720" horzOverflow="overflow">
                    <a:solidFill>
                      <a:srgbClr val="D1E5EC"/>
                    </a:solidFill>
                  </a:tcPr>
                </a:tc>
                <a:extLst>
                  <a:ext uri="{0D108BD9-81ED-4DB2-BD59-A6C34878D82A}">
                    <a16:rowId xmlns:a16="http://schemas.microsoft.com/office/drawing/2014/main" val="10001"/>
                  </a:ext>
                </a:extLst>
              </a:tr>
              <a:tr h="650240">
                <a:tc>
                  <a:txBody>
                    <a:bodyPr/>
                    <a:lstStyle/>
                    <a:p>
                      <a:pPr algn="l">
                        <a:defRPr sz="1800"/>
                      </a:pPr>
                      <a:r>
                        <a:t>APPn</a:t>
                      </a:r>
                    </a:p>
                  </a:txBody>
                  <a:tcPr marL="45720" marR="45720" horzOverflow="overflow">
                    <a:solidFill>
                      <a:srgbClr val="E9F2F6"/>
                    </a:solidFill>
                  </a:tcPr>
                </a:tc>
                <a:tc>
                  <a:txBody>
                    <a:bodyPr/>
                    <a:lstStyle/>
                    <a:p>
                      <a:pPr algn="l">
                        <a:defRPr sz="1800"/>
                      </a:pPr>
                      <a:r>
                        <a:t>0xE1-0xEF</a:t>
                      </a:r>
                    </a:p>
                  </a:txBody>
                  <a:tcPr marL="45720" marR="45720" horzOverflow="overflow">
                    <a:solidFill>
                      <a:srgbClr val="E9F2F6"/>
                    </a:solidFill>
                  </a:tcPr>
                </a:tc>
                <a:tc>
                  <a:txBody>
                    <a:bodyPr/>
                    <a:lstStyle/>
                    <a:p>
                      <a:pPr algn="l">
                        <a:defRPr sz="1800"/>
                      </a:pPr>
                      <a:r>
                        <a:t>Other application data block</a:t>
                      </a:r>
                    </a:p>
                  </a:txBody>
                  <a:tcPr marL="45720" marR="45720" horzOverflow="overflow">
                    <a:solidFill>
                      <a:srgbClr val="E9F2F6"/>
                    </a:solidFill>
                  </a:tcPr>
                </a:tc>
                <a:extLst>
                  <a:ext uri="{0D108BD9-81ED-4DB2-BD59-A6C34878D82A}">
                    <a16:rowId xmlns:a16="http://schemas.microsoft.com/office/drawing/2014/main" val="10002"/>
                  </a:ext>
                </a:extLst>
              </a:tr>
              <a:tr h="370840">
                <a:tc>
                  <a:txBody>
                    <a:bodyPr/>
                    <a:lstStyle/>
                    <a:p>
                      <a:pPr algn="l">
                        <a:defRPr sz="1800"/>
                      </a:pPr>
                      <a:r>
                        <a:t>DQT</a:t>
                      </a:r>
                    </a:p>
                  </a:txBody>
                  <a:tcPr marL="45720" marR="45720" horzOverflow="overflow">
                    <a:solidFill>
                      <a:srgbClr val="D1E5EC"/>
                    </a:solidFill>
                  </a:tcPr>
                </a:tc>
                <a:tc>
                  <a:txBody>
                    <a:bodyPr/>
                    <a:lstStyle/>
                    <a:p>
                      <a:pPr algn="l">
                        <a:defRPr sz="1800"/>
                      </a:pPr>
                      <a:r>
                        <a:t>0xDB</a:t>
                      </a:r>
                    </a:p>
                  </a:txBody>
                  <a:tcPr marL="45720" marR="45720" horzOverflow="overflow">
                    <a:solidFill>
                      <a:srgbClr val="D1E5EC"/>
                    </a:solidFill>
                  </a:tcPr>
                </a:tc>
                <a:tc>
                  <a:txBody>
                    <a:bodyPr/>
                    <a:lstStyle/>
                    <a:p>
                      <a:pPr algn="l">
                        <a:defRPr sz="1800"/>
                      </a:pPr>
                      <a:r>
                        <a:t>Quantization table</a:t>
                      </a:r>
                    </a:p>
                  </a:txBody>
                  <a:tcPr marL="45720" marR="45720" horzOverflow="overflow">
                    <a:solidFill>
                      <a:srgbClr val="D1E5EC"/>
                    </a:solidFill>
                  </a:tcPr>
                </a:tc>
                <a:extLst>
                  <a:ext uri="{0D108BD9-81ED-4DB2-BD59-A6C34878D82A}">
                    <a16:rowId xmlns:a16="http://schemas.microsoft.com/office/drawing/2014/main" val="10003"/>
                  </a:ext>
                </a:extLst>
              </a:tr>
              <a:tr h="370840">
                <a:tc>
                  <a:txBody>
                    <a:bodyPr/>
                    <a:lstStyle/>
                    <a:p>
                      <a:pPr algn="l">
                        <a:defRPr sz="1800"/>
                      </a:pPr>
                      <a:r>
                        <a:t>SOF0</a:t>
                      </a:r>
                    </a:p>
                  </a:txBody>
                  <a:tcPr marL="45720" marR="45720" horzOverflow="overflow">
                    <a:solidFill>
                      <a:srgbClr val="E9F2F6"/>
                    </a:solidFill>
                  </a:tcPr>
                </a:tc>
                <a:tc>
                  <a:txBody>
                    <a:bodyPr/>
                    <a:lstStyle/>
                    <a:p>
                      <a:pPr algn="l">
                        <a:defRPr sz="1800"/>
                      </a:pPr>
                      <a:r>
                        <a:t>0xC0</a:t>
                      </a:r>
                    </a:p>
                  </a:txBody>
                  <a:tcPr marL="45720" marR="45720" horzOverflow="overflow">
                    <a:solidFill>
                      <a:srgbClr val="E9F2F6"/>
                    </a:solidFill>
                  </a:tcPr>
                </a:tc>
                <a:tc>
                  <a:txBody>
                    <a:bodyPr/>
                    <a:lstStyle/>
                    <a:p>
                      <a:pPr algn="l">
                        <a:defRPr sz="1800"/>
                      </a:pPr>
                      <a:r>
                        <a:t>Beginning of frame</a:t>
                      </a:r>
                    </a:p>
                  </a:txBody>
                  <a:tcPr marL="45720" marR="45720" horzOverflow="overflow">
                    <a:solidFill>
                      <a:srgbClr val="E9F2F6"/>
                    </a:solidFill>
                  </a:tcPr>
                </a:tc>
                <a:extLst>
                  <a:ext uri="{0D108BD9-81ED-4DB2-BD59-A6C34878D82A}">
                    <a16:rowId xmlns:a16="http://schemas.microsoft.com/office/drawing/2014/main" val="10004"/>
                  </a:ext>
                </a:extLst>
              </a:tr>
              <a:tr h="370840">
                <a:tc>
                  <a:txBody>
                    <a:bodyPr/>
                    <a:lstStyle/>
                    <a:p>
                      <a:pPr algn="l">
                        <a:defRPr sz="1800"/>
                      </a:pPr>
                      <a:r>
                        <a:t>DHT</a:t>
                      </a:r>
                    </a:p>
                  </a:txBody>
                  <a:tcPr marL="45720" marR="45720" horzOverflow="overflow">
                    <a:solidFill>
                      <a:srgbClr val="D1E5EC"/>
                    </a:solidFill>
                  </a:tcPr>
                </a:tc>
                <a:tc>
                  <a:txBody>
                    <a:bodyPr/>
                    <a:lstStyle/>
                    <a:p>
                      <a:pPr algn="l">
                        <a:defRPr sz="1800"/>
                      </a:pPr>
                      <a:r>
                        <a:t>0xC4</a:t>
                      </a:r>
                    </a:p>
                  </a:txBody>
                  <a:tcPr marL="45720" marR="45720" horzOverflow="overflow">
                    <a:solidFill>
                      <a:srgbClr val="D1E5EC"/>
                    </a:solidFill>
                  </a:tcPr>
                </a:tc>
                <a:tc>
                  <a:txBody>
                    <a:bodyPr/>
                    <a:lstStyle/>
                    <a:p>
                      <a:pPr algn="l">
                        <a:defRPr sz="1800"/>
                      </a:pPr>
                      <a:r>
                        <a:t>Huffman table</a:t>
                      </a:r>
                    </a:p>
                  </a:txBody>
                  <a:tcPr marL="45720" marR="45720" horzOverflow="overflow">
                    <a:solidFill>
                      <a:srgbClr val="D1E5EC"/>
                    </a:solidFill>
                  </a:tcPr>
                </a:tc>
                <a:extLst>
                  <a:ext uri="{0D108BD9-81ED-4DB2-BD59-A6C34878D82A}">
                    <a16:rowId xmlns:a16="http://schemas.microsoft.com/office/drawing/2014/main" val="10005"/>
                  </a:ext>
                </a:extLst>
              </a:tr>
              <a:tr h="370840">
                <a:tc>
                  <a:txBody>
                    <a:bodyPr/>
                    <a:lstStyle/>
                    <a:p>
                      <a:pPr algn="l">
                        <a:defRPr sz="1800"/>
                      </a:pPr>
                      <a:r>
                        <a:t>SOS</a:t>
                      </a:r>
                    </a:p>
                  </a:txBody>
                  <a:tcPr marL="45720" marR="45720" horzOverflow="overflow">
                    <a:solidFill>
                      <a:srgbClr val="E9F2F6"/>
                    </a:solidFill>
                  </a:tcPr>
                </a:tc>
                <a:tc>
                  <a:txBody>
                    <a:bodyPr/>
                    <a:lstStyle/>
                    <a:p>
                      <a:pPr algn="l">
                        <a:defRPr sz="1800"/>
                      </a:pPr>
                      <a:r>
                        <a:t>0xDA</a:t>
                      </a:r>
                    </a:p>
                  </a:txBody>
                  <a:tcPr marL="45720" marR="45720" horzOverflow="overflow">
                    <a:solidFill>
                      <a:srgbClr val="E9F2F6"/>
                    </a:solidFill>
                  </a:tcPr>
                </a:tc>
                <a:tc>
                  <a:txBody>
                    <a:bodyPr/>
                    <a:lstStyle/>
                    <a:p>
                      <a:pPr algn="l">
                        <a:defRPr sz="1800"/>
                      </a:pPr>
                      <a:r>
                        <a:t>Beginning of scan</a:t>
                      </a:r>
                    </a:p>
                  </a:txBody>
                  <a:tcPr marL="45720" marR="45720" horzOverflow="overflow">
                    <a:solidFill>
                      <a:srgbClr val="E9F2F6"/>
                    </a:solidFill>
                  </a:tcPr>
                </a:tc>
                <a:extLst>
                  <a:ext uri="{0D108BD9-81ED-4DB2-BD59-A6C34878D82A}">
                    <a16:rowId xmlns:a16="http://schemas.microsoft.com/office/drawing/2014/main" val="10006"/>
                  </a:ext>
                </a:extLst>
              </a:tr>
              <a:tr h="370840">
                <a:tc>
                  <a:txBody>
                    <a:bodyPr/>
                    <a:lstStyle/>
                    <a:p>
                      <a:pPr algn="l">
                        <a:defRPr sz="1800"/>
                      </a:pPr>
                      <a:r>
                        <a:t>EOI</a:t>
                      </a:r>
                    </a:p>
                  </a:txBody>
                  <a:tcPr marL="45720" marR="45720" horzOverflow="overflow">
                    <a:solidFill>
                      <a:srgbClr val="D1E5EC"/>
                    </a:solidFill>
                  </a:tcPr>
                </a:tc>
                <a:tc>
                  <a:txBody>
                    <a:bodyPr/>
                    <a:lstStyle/>
                    <a:p>
                      <a:pPr algn="l">
                        <a:defRPr sz="1800"/>
                      </a:pPr>
                      <a:r>
                        <a:t>0xD9</a:t>
                      </a:r>
                    </a:p>
                  </a:txBody>
                  <a:tcPr marL="45720" marR="45720" horzOverflow="overflow">
                    <a:solidFill>
                      <a:srgbClr val="D1E5EC"/>
                    </a:solidFill>
                  </a:tcPr>
                </a:tc>
                <a:tc>
                  <a:txBody>
                    <a:bodyPr/>
                    <a:lstStyle/>
                    <a:p>
                      <a:pPr algn="l">
                        <a:defRPr sz="1800"/>
                      </a:pPr>
                      <a:r>
                        <a:t>End of image</a:t>
                      </a:r>
                    </a:p>
                  </a:txBody>
                  <a:tcPr marL="45720" marR="45720" horzOverflow="overflow">
                    <a:solidFill>
                      <a:srgbClr val="D1E5EC"/>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9276744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JPEG file organization (1)"/>
          <p:cNvSpPr txBox="1">
            <a:spLocks noGrp="1"/>
          </p:cNvSpPr>
          <p:nvPr>
            <p:ph type="title"/>
          </p:nvPr>
        </p:nvSpPr>
        <p:spPr>
          <a:prstGeom prst="rect">
            <a:avLst/>
          </a:prstGeom>
        </p:spPr>
        <p:txBody>
          <a:bodyPr/>
          <a:lstStyle>
            <a:lvl1pPr>
              <a:defRPr sz="3600"/>
            </a:lvl1pPr>
          </a:lstStyle>
          <a:p>
            <a:r>
              <a:t>JPEG file organization (1)</a:t>
            </a:r>
          </a:p>
        </p:txBody>
      </p:sp>
      <p:sp>
        <p:nvSpPr>
          <p:cNvPr id="423" name="SOI(Start of Image) Marker…"/>
          <p:cNvSpPr txBox="1">
            <a:spLocks noGrp="1"/>
          </p:cNvSpPr>
          <p:nvPr>
            <p:ph type="body" sz="quarter" idx="1"/>
          </p:nvPr>
        </p:nvSpPr>
        <p:spPr>
          <a:xfrm>
            <a:off x="457200" y="1600200"/>
            <a:ext cx="8229600" cy="1257300"/>
          </a:xfrm>
          <a:prstGeom prst="rect">
            <a:avLst/>
          </a:prstGeom>
        </p:spPr>
        <p:txBody>
          <a:bodyPr/>
          <a:lstStyle/>
          <a:p>
            <a:pPr marL="609600" indent="-609600">
              <a:lnSpc>
                <a:spcPct val="90000"/>
              </a:lnSpc>
              <a:buAutoNum type="arabicParenBoth"/>
              <a:defRPr sz="2400"/>
            </a:pPr>
            <a:r>
              <a:t>SOI(Start of Image) Marker </a:t>
            </a:r>
          </a:p>
          <a:p>
            <a:pPr marL="609600" indent="-609600">
              <a:lnSpc>
                <a:spcPct val="90000"/>
              </a:lnSpc>
              <a:buAutoNum type="arabicParenBoth"/>
              <a:defRPr sz="2400"/>
            </a:pPr>
            <a:r>
              <a:t>APP0 Marker</a:t>
            </a:r>
          </a:p>
        </p:txBody>
      </p:sp>
      <p:sp>
        <p:nvSpPr>
          <p:cNvPr id="424" name="APP0 Marker:…"/>
          <p:cNvSpPr/>
          <p:nvPr/>
        </p:nvSpPr>
        <p:spPr>
          <a:xfrm>
            <a:off x="3851919" y="2141487"/>
            <a:ext cx="4608514" cy="4568192"/>
          </a:xfrm>
          <a:prstGeom prst="rect">
            <a:avLst/>
          </a:prstGeom>
          <a:gradFill>
            <a:gsLst>
              <a:gs pos="0">
                <a:srgbClr val="ACE9FF"/>
              </a:gs>
              <a:gs pos="35000">
                <a:srgbClr val="C4EFFF"/>
              </a:gs>
              <a:gs pos="100000">
                <a:srgbClr val="E8F9FF"/>
              </a:gs>
            </a:gsLst>
            <a:lin ang="16200000"/>
          </a:gradFill>
          <a:ln w="6350" cap="rnd">
            <a:solidFill>
              <a:srgbClr val="5BB2CA"/>
            </a:solidFill>
          </a:ln>
          <a:effectLst>
            <a:outerShdw blurRad="50800" dist="25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b="1">
                <a:latin typeface="+mj-lt"/>
                <a:ea typeface="+mj-ea"/>
                <a:cs typeface="+mj-cs"/>
                <a:sym typeface="Helvetica"/>
              </a:defRPr>
            </a:pPr>
            <a:r>
              <a:t>APP0 Marker:</a:t>
            </a:r>
          </a:p>
          <a:p>
            <a:r>
              <a:t>       Length</a:t>
            </a:r>
          </a:p>
          <a:p>
            <a:r>
              <a:t>       Identifier</a:t>
            </a:r>
          </a:p>
          <a:p>
            <a:r>
              <a:t>       Version</a:t>
            </a:r>
          </a:p>
          <a:p>
            <a:r>
              <a:t>       Density unit of X and Y:   </a:t>
            </a:r>
          </a:p>
          <a:p>
            <a:r>
              <a:t>                                          units=0-&gt; no unit</a:t>
            </a:r>
          </a:p>
          <a:p>
            <a:r>
              <a:t>                                          units=1: points/inch</a:t>
            </a:r>
          </a:p>
          <a:p>
            <a:r>
              <a:t>                                          units=2: points/cm</a:t>
            </a:r>
          </a:p>
          <a:p>
            <a:r>
              <a:t>       X density</a:t>
            </a:r>
          </a:p>
          <a:p>
            <a:r>
              <a:t>       Y density</a:t>
            </a:r>
          </a:p>
          <a:p>
            <a:r>
              <a:t>       Number of thumbnail horizontal pixels</a:t>
            </a:r>
          </a:p>
          <a:p>
            <a:r>
              <a:t>       Number of thumbnail vertical pixels</a:t>
            </a:r>
          </a:p>
          <a:p>
            <a:r>
              <a:t>       Thumbnail RGB bitmap</a:t>
            </a:r>
          </a:p>
          <a:p>
            <a:r>
              <a:t>      </a:t>
            </a:r>
          </a:p>
        </p:txBody>
      </p:sp>
    </p:spTree>
    <p:extLst>
      <p:ext uri="{BB962C8B-B14F-4D97-AF65-F5344CB8AC3E}">
        <p14:creationId xmlns:p14="http://schemas.microsoft.com/office/powerpoint/2010/main" val="257469049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标题"/>
          <p:cNvSpPr txBox="1">
            <a:spLocks noGrp="1"/>
          </p:cNvSpPr>
          <p:nvPr>
            <p:ph type="title"/>
          </p:nvPr>
        </p:nvSpPr>
        <p:spPr>
          <a:prstGeom prst="rect">
            <a:avLst/>
          </a:prstGeom>
        </p:spPr>
        <p:txBody>
          <a:bodyPr/>
          <a:lstStyle/>
          <a:p>
            <a:endParaRPr/>
          </a:p>
        </p:txBody>
      </p:sp>
      <p:pic>
        <p:nvPicPr>
          <p:cNvPr id="294" name="image18.tif" descr="image18.tif"/>
          <p:cNvPicPr>
            <a:picLocks noChangeAspect="1"/>
          </p:cNvPicPr>
          <p:nvPr/>
        </p:nvPicPr>
        <p:blipFill>
          <a:blip r:embed="rId2"/>
          <a:stretch>
            <a:fillRect/>
          </a:stretch>
        </p:blipFill>
        <p:spPr>
          <a:xfrm>
            <a:off x="1698903" y="1399777"/>
            <a:ext cx="5746194" cy="5257768"/>
          </a:xfrm>
          <a:prstGeom prst="rect">
            <a:avLst/>
          </a:prstGeom>
          <a:ln w="12700">
            <a:miter lim="400000"/>
          </a:ln>
        </p:spPr>
      </p:pic>
    </p:spTree>
    <p:extLst>
      <p:ext uri="{BB962C8B-B14F-4D97-AF65-F5344CB8AC3E}">
        <p14:creationId xmlns:p14="http://schemas.microsoft.com/office/powerpoint/2010/main" val="348199731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iterate>
                                    <p:tmAbs val="0"/>
                                  </p:iterate>
                                  <p:childTnLst>
                                    <p:set>
                                      <p:cBhvr>
                                        <p:cTn id="6" fill="hold"/>
                                        <p:tgtEl>
                                          <p:spTgt spid="294"/>
                                        </p:tgtEl>
                                        <p:attrNameLst>
                                          <p:attrName>style.visibility</p:attrName>
                                        </p:attrNameLst>
                                      </p:cBhvr>
                                      <p:to>
                                        <p:strVal val="visible"/>
                                      </p:to>
                                    </p:set>
                                    <p:anim calcmode="lin" valueType="num">
                                      <p:cBhvr>
                                        <p:cTn id="7" dur="1000" fill="hold"/>
                                        <p:tgtEl>
                                          <p:spTgt spid="294"/>
                                        </p:tgtEl>
                                        <p:attrNameLst>
                                          <p:attrName>ppt_w</p:attrName>
                                        </p:attrNameLst>
                                      </p:cBhvr>
                                      <p:tavLst>
                                        <p:tav tm="0">
                                          <p:val>
                                            <p:fltVal val="0"/>
                                          </p:val>
                                        </p:tav>
                                        <p:tav tm="100000">
                                          <p:val>
                                            <p:strVal val="#ppt_w"/>
                                          </p:val>
                                        </p:tav>
                                      </p:tavLst>
                                    </p:anim>
                                    <p:anim calcmode="lin" valueType="num">
                                      <p:cBhvr>
                                        <p:cTn id="8" dur="1000" fill="hold"/>
                                        <p:tgtEl>
                                          <p:spTgt spid="294"/>
                                        </p:tgtEl>
                                        <p:attrNameLst>
                                          <p:attrName>ppt_h</p:attrName>
                                        </p:attrNameLst>
                                      </p:cBhvr>
                                      <p:tavLst>
                                        <p:tav tm="0">
                                          <p:val>
                                            <p:fltVal val="0"/>
                                          </p:val>
                                        </p:tav>
                                        <p:tav tm="100000">
                                          <p:val>
                                            <p:strVal val="#ppt_h"/>
                                          </p:val>
                                        </p:tav>
                                      </p:tavLst>
                                    </p:anim>
                                    <p:anim calcmode="lin" valueType="num">
                                      <p:cBhvr>
                                        <p:cTn id="9" dur="1000" fill="hold"/>
                                        <p:tgtEl>
                                          <p:spTgt spid="2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9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JPEG file organization (2)"/>
          <p:cNvSpPr txBox="1">
            <a:spLocks noGrp="1"/>
          </p:cNvSpPr>
          <p:nvPr>
            <p:ph type="title"/>
          </p:nvPr>
        </p:nvSpPr>
        <p:spPr>
          <a:prstGeom prst="rect">
            <a:avLst/>
          </a:prstGeom>
        </p:spPr>
        <p:txBody>
          <a:bodyPr/>
          <a:lstStyle>
            <a:lvl1pPr>
              <a:defRPr sz="3600"/>
            </a:lvl1pPr>
          </a:lstStyle>
          <a:p>
            <a:r>
              <a:t>JPEG file organization (2)</a:t>
            </a:r>
          </a:p>
        </p:txBody>
      </p:sp>
      <p:sp>
        <p:nvSpPr>
          <p:cNvPr id="427" name="(3) APPn (Markers)，n=1~15(optional)…"/>
          <p:cNvSpPr txBox="1">
            <a:spLocks noGrp="1"/>
          </p:cNvSpPr>
          <p:nvPr>
            <p:ph type="body" idx="1"/>
          </p:nvPr>
        </p:nvSpPr>
        <p:spPr>
          <a:xfrm>
            <a:off x="457199" y="1509334"/>
            <a:ext cx="6059018" cy="4625610"/>
          </a:xfrm>
          <a:prstGeom prst="rect">
            <a:avLst/>
          </a:prstGeom>
        </p:spPr>
        <p:txBody>
          <a:bodyPr/>
          <a:lstStyle/>
          <a:p>
            <a:pPr marL="320040" indent="-201168">
              <a:buSzTx/>
              <a:buFont typeface="Wingdings 2"/>
              <a:buNone/>
              <a:defRPr sz="2400"/>
            </a:pPr>
            <a:r>
              <a:t>(3) APPn (Markers)</a:t>
            </a:r>
            <a:r>
              <a:rPr>
                <a:latin typeface="+mj-lt"/>
                <a:ea typeface="+mj-ea"/>
                <a:cs typeface="+mj-cs"/>
                <a:sym typeface="Helvetica"/>
              </a:rPr>
              <a:t>，</a:t>
            </a:r>
            <a:r>
              <a:t>n=1~15(optional) </a:t>
            </a:r>
          </a:p>
          <a:p>
            <a:pPr marL="320040" indent="-201168">
              <a:buSzTx/>
              <a:buFont typeface="Wingdings 2"/>
              <a:buNone/>
              <a:defRPr sz="2400"/>
            </a:pPr>
            <a:r>
              <a:t>	APPn Length</a:t>
            </a:r>
          </a:p>
          <a:p>
            <a:pPr marL="320040" indent="-201168">
              <a:buSzTx/>
              <a:buFont typeface="Wingdings 2"/>
              <a:buNone/>
              <a:defRPr sz="2400"/>
            </a:pPr>
            <a:r>
              <a:t>	Detail information: e.g., EXIF use APP1 to store meta data. </a:t>
            </a:r>
          </a:p>
          <a:p>
            <a:pPr marL="320040" indent="-201168">
              <a:buSzTx/>
              <a:buFont typeface="Wingdings 2"/>
              <a:buNone/>
              <a:defRPr sz="2400"/>
            </a:pPr>
            <a:r>
              <a:t>	EXIF=</a:t>
            </a:r>
            <a:r>
              <a:rPr b="1">
                <a:latin typeface="+mj-lt"/>
                <a:ea typeface="+mj-ea"/>
                <a:cs typeface="+mj-cs"/>
                <a:sym typeface="Helvetica"/>
              </a:rPr>
              <a:t>Exchangeable image file format</a:t>
            </a:r>
          </a:p>
        </p:txBody>
      </p:sp>
      <p:pic>
        <p:nvPicPr>
          <p:cNvPr id="428" name="image22.png" descr="image22.png"/>
          <p:cNvPicPr>
            <a:picLocks noChangeAspect="1"/>
          </p:cNvPicPr>
          <p:nvPr/>
        </p:nvPicPr>
        <p:blipFill>
          <a:blip r:embed="rId2"/>
          <a:stretch>
            <a:fillRect/>
          </a:stretch>
        </p:blipFill>
        <p:spPr>
          <a:xfrm>
            <a:off x="6372199" y="2780927"/>
            <a:ext cx="2533651" cy="3886201"/>
          </a:xfrm>
          <a:prstGeom prst="rect">
            <a:avLst/>
          </a:prstGeom>
          <a:ln w="12700">
            <a:miter lim="400000"/>
          </a:ln>
        </p:spPr>
      </p:pic>
      <p:pic>
        <p:nvPicPr>
          <p:cNvPr id="429" name="image23.png" descr="image23.png"/>
          <p:cNvPicPr>
            <a:picLocks noChangeAspect="1"/>
          </p:cNvPicPr>
          <p:nvPr/>
        </p:nvPicPr>
        <p:blipFill>
          <a:blip r:embed="rId3"/>
          <a:stretch>
            <a:fillRect/>
          </a:stretch>
        </p:blipFill>
        <p:spPr>
          <a:xfrm>
            <a:off x="1979711" y="3717032"/>
            <a:ext cx="3847622" cy="2592289"/>
          </a:xfrm>
          <a:prstGeom prst="rect">
            <a:avLst/>
          </a:prstGeom>
          <a:ln w="12700">
            <a:miter lim="400000"/>
          </a:ln>
        </p:spPr>
      </p:pic>
    </p:spTree>
    <p:extLst>
      <p:ext uri="{BB962C8B-B14F-4D97-AF65-F5344CB8AC3E}">
        <p14:creationId xmlns:p14="http://schemas.microsoft.com/office/powerpoint/2010/main" val="123146757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JPEG file organization(3)"/>
          <p:cNvSpPr txBox="1">
            <a:spLocks noGrp="1"/>
          </p:cNvSpPr>
          <p:nvPr>
            <p:ph type="title"/>
          </p:nvPr>
        </p:nvSpPr>
        <p:spPr>
          <a:prstGeom prst="rect">
            <a:avLst/>
          </a:prstGeom>
        </p:spPr>
        <p:txBody>
          <a:bodyPr/>
          <a:lstStyle>
            <a:lvl1pPr>
              <a:defRPr sz="3600"/>
            </a:lvl1pPr>
          </a:lstStyle>
          <a:p>
            <a:r>
              <a:t>JPEG file organization(3)</a:t>
            </a:r>
          </a:p>
        </p:txBody>
      </p:sp>
      <p:sp>
        <p:nvSpPr>
          <p:cNvPr id="432" name="(4) One or more DQT（Define Quantization Table）…"/>
          <p:cNvSpPr txBox="1">
            <a:spLocks noGrp="1"/>
          </p:cNvSpPr>
          <p:nvPr>
            <p:ph type="body" sz="half" idx="1"/>
          </p:nvPr>
        </p:nvSpPr>
        <p:spPr>
          <a:xfrm>
            <a:off x="457200" y="1775191"/>
            <a:ext cx="8229600" cy="2013850"/>
          </a:xfrm>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marL="316839" indent="-199156" defTabSz="905255">
              <a:buSzTx/>
              <a:buFont typeface="Wingdings 2"/>
              <a:buNone/>
              <a:defRPr sz="2376"/>
            </a:pPr>
            <a:r>
              <a:t>(4) One or more DQT</a:t>
            </a:r>
            <a:r>
              <a:rPr>
                <a:latin typeface="+mj-lt"/>
                <a:ea typeface="+mj-ea"/>
                <a:cs typeface="+mj-cs"/>
                <a:sym typeface="Helvetica"/>
              </a:rPr>
              <a:t>（</a:t>
            </a:r>
            <a:r>
              <a:t>Define Quantization Table</a:t>
            </a:r>
            <a:r>
              <a:rPr>
                <a:latin typeface="+mj-lt"/>
                <a:ea typeface="+mj-ea"/>
                <a:cs typeface="+mj-cs"/>
                <a:sym typeface="Helvetica"/>
              </a:rPr>
              <a:t>）</a:t>
            </a:r>
          </a:p>
          <a:p>
            <a:pPr marL="316839" indent="-199156" defTabSz="905255">
              <a:buSzTx/>
              <a:buFont typeface="Wingdings 2"/>
              <a:buNone/>
              <a:defRPr sz="2376"/>
            </a:pPr>
            <a:r>
              <a:t>	Three parts</a:t>
            </a:r>
            <a:r>
              <a:rPr>
                <a:latin typeface="+mj-lt"/>
                <a:ea typeface="+mj-ea"/>
                <a:cs typeface="+mj-cs"/>
                <a:sym typeface="Helvetica"/>
              </a:rPr>
              <a:t>：</a:t>
            </a:r>
          </a:p>
          <a:p>
            <a:pPr marL="316839" indent="-199156" defTabSz="905255">
              <a:buSzTx/>
              <a:buFont typeface="Wingdings 2"/>
              <a:buNone/>
              <a:defRPr sz="2376"/>
            </a:pPr>
            <a:r>
              <a:t>	Quantization table length</a:t>
            </a:r>
          </a:p>
          <a:p>
            <a:pPr marL="316839" indent="-199156" defTabSz="905255">
              <a:buSzTx/>
              <a:buFont typeface="Wingdings 2"/>
              <a:buNone/>
              <a:defRPr sz="2376"/>
            </a:pPr>
            <a:r>
              <a:t>	Quantization table number</a:t>
            </a:r>
          </a:p>
          <a:p>
            <a:pPr marL="316839" indent="-199156" defTabSz="905255">
              <a:buSzTx/>
              <a:buFont typeface="Wingdings 2"/>
              <a:buNone/>
              <a:defRPr sz="2376"/>
            </a:pPr>
            <a:r>
              <a:t>	Quantization table </a:t>
            </a:r>
          </a:p>
        </p:txBody>
      </p:sp>
      <p:sp>
        <p:nvSpPr>
          <p:cNvPr id="433" name="For a large region, human eyes can identify the subtle changes of color (low frequency region), but are very fair for the high frequency region.…"/>
          <p:cNvSpPr/>
          <p:nvPr/>
        </p:nvSpPr>
        <p:spPr>
          <a:xfrm>
            <a:off x="467543" y="3766134"/>
            <a:ext cx="8208914" cy="2536191"/>
          </a:xfrm>
          <a:prstGeom prst="rect">
            <a:avLst/>
          </a:prstGeom>
          <a:gradFill>
            <a:gsLst>
              <a:gs pos="0">
                <a:srgbClr val="FFDBB3"/>
              </a:gs>
              <a:gs pos="35000">
                <a:srgbClr val="FFE5C9"/>
              </a:gs>
              <a:gs pos="100000">
                <a:srgbClr val="FFF5EB"/>
              </a:gs>
            </a:gsLst>
            <a:lin ang="16200000"/>
          </a:gradFill>
          <a:ln w="6350" cap="rnd">
            <a:solidFill>
              <a:srgbClr val="EAA900"/>
            </a:solidFill>
          </a:ln>
          <a:effectLst>
            <a:outerShdw blurRad="50800" dist="25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just">
              <a:defRPr sz="2000"/>
            </a:pPr>
            <a:r>
              <a:t>For a </a:t>
            </a:r>
            <a:r>
              <a:rPr>
                <a:solidFill>
                  <a:srgbClr val="FF2600"/>
                </a:solidFill>
              </a:rPr>
              <a:t>large</a:t>
            </a:r>
            <a:r>
              <a:t> region, human eyes can </a:t>
            </a:r>
            <a:r>
              <a:rPr>
                <a:solidFill>
                  <a:srgbClr val="FF2600"/>
                </a:solidFill>
              </a:rPr>
              <a:t>identify</a:t>
            </a:r>
            <a:r>
              <a:t> the </a:t>
            </a:r>
            <a:r>
              <a:rPr>
                <a:solidFill>
                  <a:srgbClr val="FF2600"/>
                </a:solidFill>
              </a:rPr>
              <a:t>subtle changes </a:t>
            </a:r>
            <a:r>
              <a:t>of color (low frequency region), but are very </a:t>
            </a:r>
            <a:r>
              <a:rPr>
                <a:solidFill>
                  <a:srgbClr val="FF2600"/>
                </a:solidFill>
              </a:rPr>
              <a:t>fair</a:t>
            </a:r>
            <a:r>
              <a:t> for the </a:t>
            </a:r>
            <a:r>
              <a:rPr>
                <a:solidFill>
                  <a:srgbClr val="FF2600"/>
                </a:solidFill>
              </a:rPr>
              <a:t>high frequency</a:t>
            </a:r>
            <a:r>
              <a:t> region. </a:t>
            </a:r>
          </a:p>
          <a:p>
            <a:pPr algn="just">
              <a:defRPr sz="2000"/>
            </a:pPr>
            <a:r>
              <a:t>Inspired by this concept, we can quantize the high frequency part to make quantization. In other words, each component on the spectrum can be divided by a constant and rounded to be zero. And different constants are required by different components. So finally we get the </a:t>
            </a:r>
            <a:r>
              <a:rPr>
                <a:solidFill>
                  <a:srgbClr val="FF2600"/>
                </a:solidFill>
              </a:rPr>
              <a:t>Quantization Table</a:t>
            </a:r>
            <a:r>
              <a:t>. </a:t>
            </a:r>
          </a:p>
        </p:txBody>
      </p:sp>
    </p:spTree>
    <p:extLst>
      <p:ext uri="{BB962C8B-B14F-4D97-AF65-F5344CB8AC3E}">
        <p14:creationId xmlns:p14="http://schemas.microsoft.com/office/powerpoint/2010/main" val="384059320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JPEG file organization (3)"/>
          <p:cNvSpPr txBox="1">
            <a:spLocks noGrp="1"/>
          </p:cNvSpPr>
          <p:nvPr>
            <p:ph type="title"/>
          </p:nvPr>
        </p:nvSpPr>
        <p:spPr>
          <a:prstGeom prst="rect">
            <a:avLst/>
          </a:prstGeom>
        </p:spPr>
        <p:txBody>
          <a:bodyPr/>
          <a:lstStyle>
            <a:lvl1pPr>
              <a:defRPr sz="3600"/>
            </a:lvl1pPr>
          </a:lstStyle>
          <a:p>
            <a:r>
              <a:t>JPEG file organization (3)</a:t>
            </a:r>
          </a:p>
        </p:txBody>
      </p:sp>
      <p:sp>
        <p:nvSpPr>
          <p:cNvPr id="438" name="(5) SOF0 (Start of Frame, DCT based)"/>
          <p:cNvSpPr txBox="1">
            <a:spLocks noGrp="1"/>
          </p:cNvSpPr>
          <p:nvPr>
            <p:ph type="body" sz="quarter" idx="1"/>
          </p:nvPr>
        </p:nvSpPr>
        <p:spPr>
          <a:xfrm>
            <a:off x="457200" y="1600200"/>
            <a:ext cx="8229600" cy="669925"/>
          </a:xfrm>
          <a:prstGeom prst="rect">
            <a:avLst/>
          </a:prstGeom>
        </p:spPr>
        <p:txBody>
          <a:bodyPr/>
          <a:lstStyle>
            <a:lvl1pPr marL="320040" indent="-201168">
              <a:buSzTx/>
              <a:buFont typeface="Wingdings 2"/>
              <a:buNone/>
              <a:defRPr sz="2400"/>
            </a:lvl1pPr>
          </a:lstStyle>
          <a:p>
            <a:r>
              <a:t>(5) SOF0 (Start of Frame, DCT based) </a:t>
            </a:r>
          </a:p>
        </p:txBody>
      </p:sp>
      <p:sp>
        <p:nvSpPr>
          <p:cNvPr id="439" name="Start of frame length…"/>
          <p:cNvSpPr/>
          <p:nvPr/>
        </p:nvSpPr>
        <p:spPr>
          <a:xfrm>
            <a:off x="971599" y="2276872"/>
            <a:ext cx="7560842" cy="4288791"/>
          </a:xfrm>
          <a:prstGeom prst="rect">
            <a:avLst/>
          </a:prstGeom>
          <a:gradFill>
            <a:gsLst>
              <a:gs pos="0">
                <a:srgbClr val="ACE9FF"/>
              </a:gs>
              <a:gs pos="35000">
                <a:srgbClr val="C4EFFF"/>
              </a:gs>
              <a:gs pos="100000">
                <a:srgbClr val="E8F9FF"/>
              </a:gs>
            </a:gsLst>
            <a:lin ang="16200000"/>
          </a:gradFill>
          <a:ln w="6350" cap="rnd">
            <a:solidFill>
              <a:srgbClr val="5BB2CA"/>
            </a:solidFill>
          </a:ln>
          <a:effectLst>
            <a:outerShdw blurRad="50800" dist="25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Start of frame length</a:t>
            </a:r>
          </a:p>
          <a:p>
            <a:endParaRPr/>
          </a:p>
          <a:p>
            <a:r>
              <a:t>Precision: color depth (bit-width) of each color channel</a:t>
            </a:r>
          </a:p>
          <a:p>
            <a:endParaRPr/>
          </a:p>
          <a:p>
            <a:r>
              <a:t>Image height</a:t>
            </a:r>
          </a:p>
          <a:p>
            <a:endParaRPr/>
          </a:p>
          <a:p>
            <a:r>
              <a:t>Image width</a:t>
            </a:r>
          </a:p>
          <a:p>
            <a:endParaRPr/>
          </a:p>
          <a:p>
            <a:r>
              <a:t>Number of color components</a:t>
            </a:r>
          </a:p>
          <a:p>
            <a:endParaRPr/>
          </a:p>
          <a:p>
            <a:r>
              <a:t>For each color component</a:t>
            </a:r>
          </a:p>
          <a:p>
            <a:r>
              <a:t>          ID</a:t>
            </a:r>
          </a:p>
          <a:p>
            <a:r>
              <a:t>          vertical sample factor</a:t>
            </a:r>
          </a:p>
          <a:p>
            <a:r>
              <a:t>          horizontal sample factor</a:t>
            </a:r>
          </a:p>
          <a:p>
            <a:r>
              <a:t>          Quantization table # </a:t>
            </a:r>
          </a:p>
        </p:txBody>
      </p:sp>
    </p:spTree>
    <p:extLst>
      <p:ext uri="{BB962C8B-B14F-4D97-AF65-F5344CB8AC3E}">
        <p14:creationId xmlns:p14="http://schemas.microsoft.com/office/powerpoint/2010/main" val="193687010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JPEG file organization(4)"/>
          <p:cNvSpPr txBox="1">
            <a:spLocks noGrp="1"/>
          </p:cNvSpPr>
          <p:nvPr>
            <p:ph type="title"/>
          </p:nvPr>
        </p:nvSpPr>
        <p:spPr>
          <a:prstGeom prst="rect">
            <a:avLst/>
          </a:prstGeom>
        </p:spPr>
        <p:txBody>
          <a:bodyPr/>
          <a:lstStyle>
            <a:lvl1pPr>
              <a:defRPr sz="3600"/>
            </a:lvl1pPr>
          </a:lstStyle>
          <a:p>
            <a:r>
              <a:t>JPEG file organization(4)</a:t>
            </a:r>
          </a:p>
        </p:txBody>
      </p:sp>
      <p:sp>
        <p:nvSpPr>
          <p:cNvPr id="444" name="(6) DHT(Define Huffman Table)…"/>
          <p:cNvSpPr txBox="1">
            <a:spLocks noGrp="1"/>
          </p:cNvSpPr>
          <p:nvPr>
            <p:ph type="body" idx="1"/>
          </p:nvPr>
        </p:nvSpPr>
        <p:spPr>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marL="320040" indent="-201168">
              <a:buSzTx/>
              <a:buFont typeface="Wingdings 2"/>
              <a:buNone/>
              <a:defRPr sz="2400"/>
            </a:pPr>
            <a:r>
              <a:t>(6) DHT(Define Huffman Table)</a:t>
            </a:r>
          </a:p>
          <a:p>
            <a:pPr marL="320040" indent="-201168">
              <a:buSzTx/>
              <a:buFont typeface="Wingdings 2"/>
              <a:buNone/>
              <a:defRPr sz="2400"/>
            </a:pPr>
            <a:r>
              <a:t>	Huffman table length</a:t>
            </a:r>
          </a:p>
          <a:p>
            <a:pPr marL="320040" indent="-201168">
              <a:buSzTx/>
              <a:buFont typeface="Wingdings 2"/>
              <a:buNone/>
              <a:defRPr sz="2400"/>
            </a:pPr>
            <a:r>
              <a:t>	Type, AC or DC</a:t>
            </a:r>
          </a:p>
          <a:p>
            <a:pPr marL="320040" indent="-201168">
              <a:buSzTx/>
              <a:buFont typeface="Wingdings 2"/>
              <a:buNone/>
              <a:defRPr sz="2400"/>
            </a:pPr>
            <a:r>
              <a:t>      Index</a:t>
            </a:r>
          </a:p>
          <a:p>
            <a:pPr marL="320040" indent="-201168">
              <a:buSzTx/>
              <a:buFont typeface="Wingdings 2"/>
              <a:buNone/>
              <a:defRPr sz="2400"/>
            </a:pPr>
            <a:r>
              <a:t>	bits table</a:t>
            </a:r>
          </a:p>
          <a:p>
            <a:pPr marL="320040" indent="-201168">
              <a:buSzTx/>
              <a:buFont typeface="Wingdings 2"/>
              <a:buNone/>
              <a:defRPr sz="2400"/>
            </a:pPr>
            <a:r>
              <a:t>	value table</a:t>
            </a:r>
          </a:p>
        </p:txBody>
      </p:sp>
      <p:sp>
        <p:nvSpPr>
          <p:cNvPr id="445" name="DCT based compression"/>
          <p:cNvSpPr/>
          <p:nvPr/>
        </p:nvSpPr>
        <p:spPr>
          <a:xfrm>
            <a:off x="4499991" y="2708920"/>
            <a:ext cx="4104458" cy="380366"/>
          </a:xfrm>
          <a:prstGeom prst="rect">
            <a:avLst/>
          </a:prstGeom>
          <a:ln>
            <a:solidFill>
              <a:srgbClr val="FF2600"/>
            </a:solidFill>
          </a:ln>
          <a:effectLst>
            <a:outerShdw blurRad="50800" dist="38100" dir="5400000" rotWithShape="0">
              <a:srgbClr val="000000">
                <a:alpha val="4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a:solidFill>
                  <a:srgbClr val="FF2600"/>
                </a:solidFill>
              </a:defRPr>
            </a:lvl1pPr>
          </a:lstStyle>
          <a:p>
            <a:r>
              <a:t>DCT based compression</a:t>
            </a:r>
          </a:p>
        </p:txBody>
      </p:sp>
      <p:sp>
        <p:nvSpPr>
          <p:cNvPr id="446" name="线条"/>
          <p:cNvSpPr/>
          <p:nvPr/>
        </p:nvSpPr>
        <p:spPr>
          <a:xfrm flipH="1" flipV="1">
            <a:off x="2915815" y="2708919"/>
            <a:ext cx="1512169" cy="184667"/>
          </a:xfrm>
          <a:prstGeom prst="line">
            <a:avLst/>
          </a:prstGeom>
          <a:ln w="48000">
            <a:solidFill>
              <a:srgbClr val="E66C7D"/>
            </a:solidFill>
            <a:tailEnd type="triangle"/>
          </a:ln>
          <a:effectLst>
            <a:outerShdw blurRad="50800" dist="25000" dir="5400000" rotWithShape="0">
              <a:srgbClr val="000000">
                <a:alpha val="38000"/>
              </a:srgbClr>
            </a:outerShdw>
          </a:effectLst>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114653696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JPEG file organization (5)"/>
          <p:cNvSpPr txBox="1">
            <a:spLocks noGrp="1"/>
          </p:cNvSpPr>
          <p:nvPr>
            <p:ph type="title"/>
          </p:nvPr>
        </p:nvSpPr>
        <p:spPr>
          <a:prstGeom prst="rect">
            <a:avLst/>
          </a:prstGeom>
        </p:spPr>
        <p:txBody>
          <a:bodyPr/>
          <a:lstStyle/>
          <a:p>
            <a:pPr>
              <a:defRPr sz="3600"/>
            </a:pPr>
            <a:r>
              <a:t>JPEG file organization (5)</a:t>
            </a:r>
          </a:p>
        </p:txBody>
      </p:sp>
      <p:sp>
        <p:nvSpPr>
          <p:cNvPr id="451" name="(7) Start of Scan (SoS)…"/>
          <p:cNvSpPr txBox="1">
            <a:spLocks noGrp="1"/>
          </p:cNvSpPr>
          <p:nvPr>
            <p:ph type="body" idx="1"/>
          </p:nvPr>
        </p:nvSpPr>
        <p:spPr>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marL="320040" indent="-201168">
              <a:lnSpc>
                <a:spcPct val="90000"/>
              </a:lnSpc>
              <a:buSzTx/>
              <a:buFont typeface="Wingdings 2"/>
              <a:buNone/>
              <a:defRPr sz="2800"/>
            </a:pPr>
            <a:r>
              <a:t>(7) Start of Scan (SoS) </a:t>
            </a:r>
          </a:p>
          <a:p>
            <a:pPr marL="320040" indent="-201168">
              <a:lnSpc>
                <a:spcPct val="90000"/>
              </a:lnSpc>
              <a:buSzTx/>
              <a:buFont typeface="Wingdings 2"/>
              <a:buNone/>
              <a:defRPr sz="2800"/>
            </a:pPr>
            <a:r>
              <a:t>	SoS length</a:t>
            </a:r>
          </a:p>
          <a:p>
            <a:pPr marL="320040" indent="-201168">
              <a:lnSpc>
                <a:spcPct val="90000"/>
              </a:lnSpc>
              <a:buSzTx/>
              <a:buFont typeface="Wingdings 2"/>
              <a:buNone/>
              <a:defRPr sz="2800"/>
            </a:pPr>
            <a:r>
              <a:t>	Number of color components</a:t>
            </a:r>
          </a:p>
          <a:p>
            <a:pPr marL="320040" indent="-201168">
              <a:lnSpc>
                <a:spcPct val="90000"/>
              </a:lnSpc>
              <a:buSzTx/>
              <a:buFont typeface="Wingdings 2"/>
              <a:buNone/>
              <a:defRPr sz="2800"/>
            </a:pPr>
            <a:r>
              <a:t>	For each color component</a:t>
            </a:r>
          </a:p>
          <a:p>
            <a:pPr marL="320040" indent="-201168">
              <a:lnSpc>
                <a:spcPct val="90000"/>
              </a:lnSpc>
              <a:buSzTx/>
              <a:buFont typeface="Wingdings 2"/>
              <a:buNone/>
              <a:defRPr sz="2800"/>
            </a:pPr>
            <a:r>
              <a:t>		ID</a:t>
            </a:r>
          </a:p>
          <a:p>
            <a:pPr marL="320040" indent="-201168">
              <a:lnSpc>
                <a:spcPct val="90000"/>
              </a:lnSpc>
              <a:buSzTx/>
              <a:buFont typeface="Wingdings 2"/>
              <a:buNone/>
              <a:defRPr sz="2800"/>
            </a:pPr>
            <a:r>
              <a:t>		AC table #</a:t>
            </a:r>
          </a:p>
          <a:p>
            <a:pPr marL="320040" indent="-201168">
              <a:lnSpc>
                <a:spcPct val="90000"/>
              </a:lnSpc>
              <a:buSzTx/>
              <a:buFont typeface="Wingdings 2"/>
              <a:buNone/>
              <a:defRPr sz="2800"/>
            </a:pPr>
            <a:r>
              <a:t>		DC table #</a:t>
            </a:r>
          </a:p>
          <a:p>
            <a:pPr marL="320040" indent="-201168">
              <a:lnSpc>
                <a:spcPct val="90000"/>
              </a:lnSpc>
              <a:buSzTx/>
              <a:buFont typeface="Wingdings 2"/>
              <a:buNone/>
              <a:defRPr sz="2800"/>
            </a:pPr>
            <a:r>
              <a:t>         Compress image data </a:t>
            </a:r>
          </a:p>
          <a:p>
            <a:pPr marL="320040" indent="-201168">
              <a:lnSpc>
                <a:spcPct val="90000"/>
              </a:lnSpc>
              <a:buSzTx/>
              <a:buFont typeface="Wingdings 2"/>
              <a:buNone/>
              <a:defRPr sz="2800"/>
            </a:pPr>
            <a:endParaRPr/>
          </a:p>
          <a:p>
            <a:pPr marL="320040" indent="-201168">
              <a:lnSpc>
                <a:spcPct val="90000"/>
              </a:lnSpc>
              <a:buSzTx/>
              <a:buFont typeface="Wingdings 2"/>
              <a:buNone/>
              <a:defRPr sz="2800"/>
            </a:pPr>
            <a:r>
              <a:t>(8) End of Image (EOI) </a:t>
            </a:r>
          </a:p>
        </p:txBody>
      </p:sp>
    </p:spTree>
    <p:extLst>
      <p:ext uri="{BB962C8B-B14F-4D97-AF65-F5344CB8AC3E}">
        <p14:creationId xmlns:p14="http://schemas.microsoft.com/office/powerpoint/2010/main" val="197584631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JPEG file structure"/>
          <p:cNvSpPr txBox="1">
            <a:spLocks noGrp="1"/>
          </p:cNvSpPr>
          <p:nvPr>
            <p:ph type="title"/>
          </p:nvPr>
        </p:nvSpPr>
        <p:spPr>
          <a:prstGeom prst="rect">
            <a:avLst/>
          </a:prstGeom>
        </p:spPr>
        <p:txBody>
          <a:bodyPr/>
          <a:lstStyle>
            <a:lvl1pPr>
              <a:defRPr sz="3600"/>
            </a:lvl1pPr>
          </a:lstStyle>
          <a:p>
            <a:r>
              <a:t>JPEG file structure</a:t>
            </a:r>
          </a:p>
        </p:txBody>
      </p:sp>
      <p:pic>
        <p:nvPicPr>
          <p:cNvPr id="456" name="image24.png" descr="image24.png"/>
          <p:cNvPicPr>
            <a:picLocks noChangeAspect="1"/>
          </p:cNvPicPr>
          <p:nvPr/>
        </p:nvPicPr>
        <p:blipFill>
          <a:blip r:embed="rId2"/>
          <a:stretch>
            <a:fillRect/>
          </a:stretch>
        </p:blipFill>
        <p:spPr>
          <a:xfrm>
            <a:off x="604837" y="1585912"/>
            <a:ext cx="7934326" cy="3686176"/>
          </a:xfrm>
          <a:prstGeom prst="rect">
            <a:avLst/>
          </a:prstGeom>
          <a:ln w="12700">
            <a:miter lim="400000"/>
          </a:ln>
        </p:spPr>
      </p:pic>
    </p:spTree>
    <p:extLst>
      <p:ext uri="{BB962C8B-B14F-4D97-AF65-F5344CB8AC3E}">
        <p14:creationId xmlns:p14="http://schemas.microsoft.com/office/powerpoint/2010/main" val="307488516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JPEG encoding principle"/>
          <p:cNvSpPr txBox="1">
            <a:spLocks noGrp="1"/>
          </p:cNvSpPr>
          <p:nvPr>
            <p:ph type="title"/>
          </p:nvPr>
        </p:nvSpPr>
        <p:spPr>
          <a:prstGeom prst="rect">
            <a:avLst/>
          </a:prstGeom>
        </p:spPr>
        <p:txBody>
          <a:bodyPr/>
          <a:lstStyle>
            <a:lvl1pPr>
              <a:defRPr sz="3600"/>
            </a:lvl1pPr>
          </a:lstStyle>
          <a:p>
            <a:r>
              <a:t>JPEG encoding principle</a:t>
            </a:r>
          </a:p>
        </p:txBody>
      </p:sp>
      <p:grpSp>
        <p:nvGrpSpPr>
          <p:cNvPr id="461" name="成组"/>
          <p:cNvGrpSpPr/>
          <p:nvPr/>
        </p:nvGrpSpPr>
        <p:grpSpPr>
          <a:xfrm>
            <a:off x="323527" y="1484783"/>
            <a:ext cx="6688610" cy="4105880"/>
            <a:chOff x="0" y="0"/>
            <a:chExt cx="6688608" cy="4105878"/>
          </a:xfrm>
        </p:grpSpPr>
        <p:sp>
          <p:nvSpPr>
            <p:cNvPr id="459" name="矩形"/>
            <p:cNvSpPr/>
            <p:nvPr/>
          </p:nvSpPr>
          <p:spPr>
            <a:xfrm>
              <a:off x="0" y="0"/>
              <a:ext cx="6688609" cy="4105879"/>
            </a:xfrm>
            <a:prstGeom prst="rect">
              <a:avLst/>
            </a:prstGeom>
            <a:gradFill flip="none" rotWithShape="1">
              <a:gsLst>
                <a:gs pos="0">
                  <a:srgbClr val="FFEFDB"/>
                </a:gs>
                <a:gs pos="50000">
                  <a:srgbClr val="FFE0B5"/>
                </a:gs>
                <a:gs pos="100000">
                  <a:srgbClr val="FFD083"/>
                </a:gs>
              </a:gsLst>
              <a:lin ang="13500000" scaled="0"/>
            </a:gradFill>
            <a:ln w="12700" cap="flat">
              <a:noFill/>
              <a:miter lim="400000"/>
            </a:ln>
            <a:effectLst/>
          </p:spPr>
          <p:txBody>
            <a:bodyPr wrap="square" lIns="45719" tIns="45719" rIns="45719" bIns="45719" numCol="1" anchor="ctr">
              <a:noAutofit/>
            </a:bodyPr>
            <a:lstStyle/>
            <a:p>
              <a:endParaRPr/>
            </a:p>
          </p:txBody>
        </p:sp>
        <p:pic>
          <p:nvPicPr>
            <p:cNvPr id="460" name="image94.pdf" descr="image94.pdf"/>
            <p:cNvPicPr>
              <a:picLocks noChangeAspect="1"/>
            </p:cNvPicPr>
            <p:nvPr/>
          </p:nvPicPr>
          <p:blipFill>
            <a:blip r:embed="rId3"/>
            <a:stretch>
              <a:fillRect/>
            </a:stretch>
          </p:blipFill>
          <p:spPr>
            <a:xfrm>
              <a:off x="0" y="0"/>
              <a:ext cx="6688609" cy="4105879"/>
            </a:xfrm>
            <a:prstGeom prst="rect">
              <a:avLst/>
            </a:prstGeom>
            <a:ln w="12700" cap="flat">
              <a:noFill/>
              <a:miter lim="400000"/>
            </a:ln>
            <a:effectLst/>
          </p:spPr>
        </p:pic>
      </p:grpSp>
      <p:sp>
        <p:nvSpPr>
          <p:cNvPr id="462" name="DPCM encoding, (differential pulse-code modulation, DPCM) is a modulation technique invented by the British Alec Reeves in 1937. It is a digital representation of an analog signal where the magnitude of the signal is sampled regularly at uniform intervals."/>
          <p:cNvSpPr/>
          <p:nvPr/>
        </p:nvSpPr>
        <p:spPr>
          <a:xfrm>
            <a:off x="467543" y="5613047"/>
            <a:ext cx="8280922" cy="1215391"/>
          </a:xfrm>
          <a:prstGeom prst="rect">
            <a:avLst/>
          </a:prstGeom>
          <a:gradFill>
            <a:gsLst>
              <a:gs pos="0">
                <a:srgbClr val="ACE9FF"/>
              </a:gs>
              <a:gs pos="35000">
                <a:srgbClr val="C4EFFF"/>
              </a:gs>
              <a:gs pos="100000">
                <a:srgbClr val="E8F9FF"/>
              </a:gs>
            </a:gsLst>
            <a:lin ang="16200000"/>
          </a:gradFill>
          <a:ln w="6350" cap="rnd">
            <a:solidFill>
              <a:srgbClr val="5BB2CA"/>
            </a:solidFill>
          </a:ln>
          <a:effectLst>
            <a:outerShdw blurRad="50800" dist="25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DPCM encoding,</a:t>
            </a:r>
            <a:r>
              <a:rPr b="1">
                <a:latin typeface="+mj-lt"/>
                <a:ea typeface="+mj-ea"/>
                <a:cs typeface="+mj-cs"/>
                <a:sym typeface="Helvetica"/>
              </a:rPr>
              <a:t> (differential pulse-code modulation, DPCM) </a:t>
            </a:r>
            <a:r>
              <a:t>is a modulation technique invented by the British Alec Reeves in 1937. It is a digital representation of an analog signal where the magnitude of the signal is sampled regularly at uniform intervals. </a:t>
            </a:r>
          </a:p>
        </p:txBody>
      </p:sp>
    </p:spTree>
    <p:extLst>
      <p:ext uri="{BB962C8B-B14F-4D97-AF65-F5344CB8AC3E}">
        <p14:creationId xmlns:p14="http://schemas.microsoft.com/office/powerpoint/2010/main" val="272948108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标题"/>
          <p:cNvSpPr txBox="1">
            <a:spLocks noGrp="1"/>
          </p:cNvSpPr>
          <p:nvPr>
            <p:ph type="title"/>
          </p:nvPr>
        </p:nvSpPr>
        <p:spPr>
          <a:prstGeom prst="rect">
            <a:avLst/>
          </a:prstGeom>
        </p:spPr>
        <p:txBody>
          <a:bodyPr/>
          <a:lstStyle/>
          <a:p>
            <a:endParaRPr/>
          </a:p>
        </p:txBody>
      </p:sp>
      <p:sp>
        <p:nvSpPr>
          <p:cNvPr id="467" name="JPEG uses DCT…"/>
          <p:cNvSpPr txBox="1">
            <a:spLocks noGrp="1"/>
          </p:cNvSpPr>
          <p:nvPr>
            <p:ph type="body" idx="1"/>
          </p:nvPr>
        </p:nvSpPr>
        <p:spPr>
          <a:prstGeom prst="rect">
            <a:avLst/>
          </a:prstGeom>
        </p:spPr>
        <p:txBody>
          <a:bodyPr/>
          <a:lstStyle/>
          <a:p>
            <a:r>
              <a:t>JPEG uses DCT</a:t>
            </a:r>
          </a:p>
          <a:p>
            <a:r>
              <a:t>Note: JPEG is NOT JPEG2000</a:t>
            </a:r>
          </a:p>
        </p:txBody>
      </p:sp>
      <p:pic>
        <p:nvPicPr>
          <p:cNvPr id="468" name="image26.png" descr="image26.png"/>
          <p:cNvPicPr>
            <a:picLocks noChangeAspect="1"/>
          </p:cNvPicPr>
          <p:nvPr/>
        </p:nvPicPr>
        <p:blipFill>
          <a:blip r:embed="rId2"/>
          <a:stretch>
            <a:fillRect/>
          </a:stretch>
        </p:blipFill>
        <p:spPr>
          <a:xfrm>
            <a:off x="6012160" y="1916832"/>
            <a:ext cx="2143126" cy="2143126"/>
          </a:xfrm>
          <a:prstGeom prst="rect">
            <a:avLst/>
          </a:prstGeom>
          <a:ln w="12700">
            <a:miter lim="400000"/>
          </a:ln>
        </p:spPr>
      </p:pic>
      <p:sp>
        <p:nvSpPr>
          <p:cNvPr id="469" name="The DCT transforms an 8×8 block of input values to a linear combination of these 64 patterns. The patterns are referred to as the two-dimensional DCT basis functions, and the output values are referred to as transform coefficients."/>
          <p:cNvSpPr/>
          <p:nvPr/>
        </p:nvSpPr>
        <p:spPr>
          <a:xfrm>
            <a:off x="971599" y="4153396"/>
            <a:ext cx="6112124" cy="1494791"/>
          </a:xfrm>
          <a:prstGeom prst="rect">
            <a:avLst/>
          </a:prstGeom>
          <a:gradFill>
            <a:gsLst>
              <a:gs pos="0">
                <a:srgbClr val="ACE9FF"/>
              </a:gs>
              <a:gs pos="35000">
                <a:srgbClr val="C4EFFF"/>
              </a:gs>
              <a:gs pos="100000">
                <a:srgbClr val="E8F9FF"/>
              </a:gs>
            </a:gsLst>
            <a:lin ang="16200000"/>
          </a:gradFill>
          <a:ln w="6350" cap="rnd">
            <a:solidFill>
              <a:srgbClr val="5BB2CA"/>
            </a:solidFill>
          </a:ln>
          <a:effectLst>
            <a:outerShdw blurRad="50800" dist="25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The DCT transforms an 8×8 block of input values to a </a:t>
            </a:r>
            <a:r>
              <a:rPr u="sng">
                <a:solidFill>
                  <a:srgbClr val="168BBA"/>
                </a:solidFill>
                <a:uFill>
                  <a:solidFill>
                    <a:srgbClr val="168BBA"/>
                  </a:solidFill>
                </a:uFill>
                <a:hlinkClick r:id="rId3"/>
              </a:rPr>
              <a:t>linear combination</a:t>
            </a:r>
            <a:r>
              <a:t> of these 64 patterns. The patterns are referred to as the two-dimensional DCT </a:t>
            </a:r>
            <a:r>
              <a:rPr i="1">
                <a:latin typeface="+mj-lt"/>
                <a:ea typeface="+mj-ea"/>
                <a:cs typeface="+mj-cs"/>
                <a:sym typeface="Helvetica"/>
              </a:rPr>
              <a:t>basis functions</a:t>
            </a:r>
            <a:r>
              <a:t>, and the output values are referred to as </a:t>
            </a:r>
            <a:r>
              <a:rPr i="1">
                <a:latin typeface="+mj-lt"/>
                <a:ea typeface="+mj-ea"/>
                <a:cs typeface="+mj-cs"/>
                <a:sym typeface="Helvetica"/>
              </a:rPr>
              <a:t>transform coefficients</a:t>
            </a:r>
            <a:r>
              <a:t>. </a:t>
            </a:r>
          </a:p>
        </p:txBody>
      </p:sp>
    </p:spTree>
    <p:extLst>
      <p:ext uri="{BB962C8B-B14F-4D97-AF65-F5344CB8AC3E}">
        <p14:creationId xmlns:p14="http://schemas.microsoft.com/office/powerpoint/2010/main" val="349465129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标题"/>
          <p:cNvSpPr txBox="1">
            <a:spLocks noGrp="1"/>
          </p:cNvSpPr>
          <p:nvPr>
            <p:ph type="title"/>
          </p:nvPr>
        </p:nvSpPr>
        <p:spPr>
          <a:prstGeom prst="rect">
            <a:avLst/>
          </a:prstGeom>
        </p:spPr>
        <p:txBody>
          <a:bodyPr/>
          <a:lstStyle/>
          <a:p>
            <a:endParaRPr/>
          </a:p>
        </p:txBody>
      </p:sp>
      <p:sp>
        <p:nvSpPr>
          <p:cNvPr id="472" name="正文"/>
          <p:cNvSpPr txBox="1">
            <a:spLocks noGrp="1"/>
          </p:cNvSpPr>
          <p:nvPr>
            <p:ph type="body" idx="1"/>
          </p:nvPr>
        </p:nvSpPr>
        <p:spPr>
          <a:prstGeom prst="rect">
            <a:avLst/>
          </a:prstGeom>
        </p:spPr>
        <p:txBody>
          <a:bodyPr/>
          <a:lstStyle/>
          <a:p>
            <a:endParaRPr/>
          </a:p>
        </p:txBody>
      </p:sp>
      <p:pic>
        <p:nvPicPr>
          <p:cNvPr id="473" name="image27.png" descr="image27.png"/>
          <p:cNvPicPr>
            <a:picLocks noChangeAspect="1"/>
          </p:cNvPicPr>
          <p:nvPr/>
        </p:nvPicPr>
        <p:blipFill>
          <a:blip r:embed="rId2"/>
          <a:stretch>
            <a:fillRect/>
          </a:stretch>
        </p:blipFill>
        <p:spPr>
          <a:xfrm>
            <a:off x="899592" y="1916832"/>
            <a:ext cx="2448274" cy="1830339"/>
          </a:xfrm>
          <a:prstGeom prst="rect">
            <a:avLst/>
          </a:prstGeom>
          <a:ln w="12700">
            <a:miter lim="400000"/>
          </a:ln>
        </p:spPr>
      </p:pic>
      <p:sp>
        <p:nvSpPr>
          <p:cNvPr id="474" name="Quality: Higher quality (Q = 100)…"/>
          <p:cNvSpPr/>
          <p:nvPr/>
        </p:nvSpPr>
        <p:spPr>
          <a:xfrm>
            <a:off x="4139951" y="1804690"/>
            <a:ext cx="4392490" cy="1932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2400"/>
            </a:pPr>
            <a:r>
              <a:t>Quality: Higher quality (Q = 100)</a:t>
            </a:r>
          </a:p>
          <a:p>
            <a:pPr>
              <a:defRPr sz="2400"/>
            </a:pPr>
            <a:r>
              <a:t>Size: 83,261 bytes</a:t>
            </a:r>
          </a:p>
          <a:p>
            <a:pPr>
              <a:defRPr sz="2400"/>
            </a:pPr>
            <a:r>
              <a:t>Compression rate: 2.6:1</a:t>
            </a:r>
          </a:p>
        </p:txBody>
      </p:sp>
      <p:pic>
        <p:nvPicPr>
          <p:cNvPr id="475" name="image28.png" descr="image28.png"/>
          <p:cNvPicPr>
            <a:picLocks noChangeAspect="1"/>
          </p:cNvPicPr>
          <p:nvPr/>
        </p:nvPicPr>
        <p:blipFill>
          <a:blip r:embed="rId3"/>
          <a:stretch>
            <a:fillRect/>
          </a:stretch>
        </p:blipFill>
        <p:spPr>
          <a:xfrm>
            <a:off x="892206" y="4293096"/>
            <a:ext cx="2455660" cy="1835861"/>
          </a:xfrm>
          <a:prstGeom prst="rect">
            <a:avLst/>
          </a:prstGeom>
          <a:ln w="12700">
            <a:miter lim="400000"/>
          </a:ln>
        </p:spPr>
      </p:pic>
      <p:sp>
        <p:nvSpPr>
          <p:cNvPr id="476" name="Quality: Higher quality (Q = 50)…"/>
          <p:cNvSpPr/>
          <p:nvPr/>
        </p:nvSpPr>
        <p:spPr>
          <a:xfrm>
            <a:off x="4139951" y="4451627"/>
            <a:ext cx="4392490" cy="1564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2400"/>
            </a:pPr>
            <a:r>
              <a:t>Quality: Higher quality (Q = 50)</a:t>
            </a:r>
          </a:p>
          <a:p>
            <a:pPr>
              <a:defRPr sz="2400"/>
            </a:pPr>
            <a:r>
              <a:t>Size: 15,138 bytes</a:t>
            </a:r>
          </a:p>
          <a:p>
            <a:pPr>
              <a:defRPr sz="2400"/>
            </a:pPr>
            <a:r>
              <a:t>Compression rate: 15:1</a:t>
            </a:r>
          </a:p>
        </p:txBody>
      </p:sp>
    </p:spTree>
    <p:extLst>
      <p:ext uri="{BB962C8B-B14F-4D97-AF65-F5344CB8AC3E}">
        <p14:creationId xmlns:p14="http://schemas.microsoft.com/office/powerpoint/2010/main" val="413988964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标题"/>
          <p:cNvSpPr txBox="1">
            <a:spLocks noGrp="1"/>
          </p:cNvSpPr>
          <p:nvPr>
            <p:ph type="title"/>
          </p:nvPr>
        </p:nvSpPr>
        <p:spPr>
          <a:prstGeom prst="rect">
            <a:avLst/>
          </a:prstGeom>
        </p:spPr>
        <p:txBody>
          <a:bodyPr/>
          <a:lstStyle/>
          <a:p>
            <a:endParaRPr/>
          </a:p>
        </p:txBody>
      </p:sp>
      <p:sp>
        <p:nvSpPr>
          <p:cNvPr id="479" name="正文"/>
          <p:cNvSpPr txBox="1">
            <a:spLocks noGrp="1"/>
          </p:cNvSpPr>
          <p:nvPr>
            <p:ph type="body" idx="1"/>
          </p:nvPr>
        </p:nvSpPr>
        <p:spPr>
          <a:prstGeom prst="rect">
            <a:avLst/>
          </a:prstGeom>
        </p:spPr>
        <p:txBody>
          <a:bodyPr/>
          <a:lstStyle/>
          <a:p>
            <a:endParaRPr/>
          </a:p>
        </p:txBody>
      </p:sp>
      <p:pic>
        <p:nvPicPr>
          <p:cNvPr id="480" name="image29.png" descr="image29.png"/>
          <p:cNvPicPr>
            <a:picLocks noChangeAspect="1"/>
          </p:cNvPicPr>
          <p:nvPr/>
        </p:nvPicPr>
        <p:blipFill>
          <a:blip r:embed="rId2"/>
          <a:stretch>
            <a:fillRect/>
          </a:stretch>
        </p:blipFill>
        <p:spPr>
          <a:xfrm>
            <a:off x="899591" y="1844824"/>
            <a:ext cx="2981326" cy="2228851"/>
          </a:xfrm>
          <a:prstGeom prst="rect">
            <a:avLst/>
          </a:prstGeom>
          <a:ln w="12700">
            <a:miter lim="400000"/>
          </a:ln>
        </p:spPr>
      </p:pic>
      <p:sp>
        <p:nvSpPr>
          <p:cNvPr id="481" name="Quality: Higher quality (Q = 25)…"/>
          <p:cNvSpPr/>
          <p:nvPr/>
        </p:nvSpPr>
        <p:spPr>
          <a:xfrm>
            <a:off x="4139951" y="1988840"/>
            <a:ext cx="4392490" cy="1564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2400"/>
            </a:pPr>
            <a:r>
              <a:t>Quality: Higher quality (Q = 25)</a:t>
            </a:r>
          </a:p>
          <a:p>
            <a:pPr>
              <a:defRPr sz="2400"/>
            </a:pPr>
            <a:r>
              <a:t>Size: 9,553 bytes</a:t>
            </a:r>
          </a:p>
          <a:p>
            <a:pPr>
              <a:defRPr sz="2400"/>
            </a:pPr>
            <a:r>
              <a:t>Compression rate: 23:1</a:t>
            </a:r>
          </a:p>
        </p:txBody>
      </p:sp>
      <p:pic>
        <p:nvPicPr>
          <p:cNvPr id="482" name="image30.png" descr="image30.png"/>
          <p:cNvPicPr>
            <a:picLocks noChangeAspect="1"/>
          </p:cNvPicPr>
          <p:nvPr/>
        </p:nvPicPr>
        <p:blipFill>
          <a:blip r:embed="rId3"/>
          <a:stretch>
            <a:fillRect/>
          </a:stretch>
        </p:blipFill>
        <p:spPr>
          <a:xfrm>
            <a:off x="899591" y="4365104"/>
            <a:ext cx="2981326" cy="2228851"/>
          </a:xfrm>
          <a:prstGeom prst="rect">
            <a:avLst/>
          </a:prstGeom>
          <a:ln w="12700">
            <a:miter lim="400000"/>
          </a:ln>
        </p:spPr>
      </p:pic>
      <p:sp>
        <p:nvSpPr>
          <p:cNvPr id="483" name="Quality: Higher quality (Q = 10)…"/>
          <p:cNvSpPr/>
          <p:nvPr/>
        </p:nvSpPr>
        <p:spPr>
          <a:xfrm>
            <a:off x="4211959" y="4739660"/>
            <a:ext cx="4392490" cy="1564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2400"/>
            </a:pPr>
            <a:r>
              <a:t>Quality: Higher quality (Q = 10)</a:t>
            </a:r>
          </a:p>
          <a:p>
            <a:pPr>
              <a:defRPr sz="2400"/>
            </a:pPr>
            <a:r>
              <a:t>Size: 4,787 bytes</a:t>
            </a:r>
          </a:p>
          <a:p>
            <a:pPr>
              <a:defRPr sz="2400"/>
            </a:pPr>
            <a:r>
              <a:t>Compression rate: 46:1</a:t>
            </a:r>
          </a:p>
        </p:txBody>
      </p:sp>
    </p:spTree>
    <p:extLst>
      <p:ext uri="{BB962C8B-B14F-4D97-AF65-F5344CB8AC3E}">
        <p14:creationId xmlns:p14="http://schemas.microsoft.com/office/powerpoint/2010/main" val="37096036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297" name="Automatic camera…"/>
          <p:cNvSpPr txBox="1">
            <a:spLocks noGrp="1"/>
          </p:cNvSpPr>
          <p:nvPr>
            <p:ph type="body" idx="1"/>
          </p:nvPr>
        </p:nvSpPr>
        <p:spPr>
          <a:prstGeom prst="rect">
            <a:avLst/>
          </a:prstGeom>
        </p:spPr>
        <p:txBody>
          <a:bodyPr/>
          <a:lstStyle/>
          <a:p>
            <a:r>
              <a:t>Automatic camera</a:t>
            </a:r>
          </a:p>
          <a:p>
            <a:pPr marL="731519" lvl="1" indent="-274319">
              <a:spcBef>
                <a:spcPts val="600"/>
              </a:spcBef>
              <a:buClr>
                <a:srgbClr val="60B5CC"/>
              </a:buClr>
              <a:defRPr sz="2800"/>
            </a:pPr>
            <a:r>
              <a:t>1970s, first automatic exposure camera.</a:t>
            </a:r>
          </a:p>
          <a:p>
            <a:pPr marL="731519" lvl="1" indent="-274319">
              <a:spcBef>
                <a:spcPts val="600"/>
              </a:spcBef>
              <a:buClr>
                <a:srgbClr val="60B5CC"/>
              </a:buClr>
              <a:defRPr sz="2800"/>
            </a:pPr>
            <a:r>
              <a:t>1982: first ”compact camera”</a:t>
            </a:r>
          </a:p>
        </p:txBody>
      </p:sp>
      <p:pic>
        <p:nvPicPr>
          <p:cNvPr id="298" name="image19.png" descr="image19.png"/>
          <p:cNvPicPr>
            <a:picLocks noChangeAspect="1"/>
          </p:cNvPicPr>
          <p:nvPr/>
        </p:nvPicPr>
        <p:blipFill>
          <a:blip r:embed="rId3"/>
          <a:stretch>
            <a:fillRect/>
          </a:stretch>
        </p:blipFill>
        <p:spPr>
          <a:xfrm>
            <a:off x="5834062" y="3500437"/>
            <a:ext cx="2381251" cy="1785938"/>
          </a:xfrm>
          <a:prstGeom prst="rect">
            <a:avLst/>
          </a:prstGeom>
          <a:ln w="12700">
            <a:miter lim="400000"/>
          </a:ln>
        </p:spPr>
      </p:pic>
      <p:pic>
        <p:nvPicPr>
          <p:cNvPr id="299" name="image20.png" descr="image20.png"/>
          <p:cNvPicPr>
            <a:picLocks noChangeAspect="1"/>
          </p:cNvPicPr>
          <p:nvPr/>
        </p:nvPicPr>
        <p:blipFill>
          <a:blip r:embed="rId4"/>
          <a:stretch>
            <a:fillRect/>
          </a:stretch>
        </p:blipFill>
        <p:spPr>
          <a:xfrm>
            <a:off x="1143000" y="3643312"/>
            <a:ext cx="1905000" cy="1428751"/>
          </a:xfrm>
          <a:prstGeom prst="rect">
            <a:avLst/>
          </a:prstGeom>
          <a:ln w="12700">
            <a:miter lim="400000"/>
          </a:ln>
        </p:spPr>
      </p:pic>
    </p:spTree>
    <p:extLst>
      <p:ext uri="{BB962C8B-B14F-4D97-AF65-F5344CB8AC3E}">
        <p14:creationId xmlns:p14="http://schemas.microsoft.com/office/powerpoint/2010/main" val="179595227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标题"/>
          <p:cNvSpPr txBox="1">
            <a:spLocks noGrp="1"/>
          </p:cNvSpPr>
          <p:nvPr>
            <p:ph type="title"/>
          </p:nvPr>
        </p:nvSpPr>
        <p:spPr>
          <a:prstGeom prst="rect">
            <a:avLst/>
          </a:prstGeom>
        </p:spPr>
        <p:txBody>
          <a:bodyPr/>
          <a:lstStyle/>
          <a:p>
            <a:endParaRPr/>
          </a:p>
        </p:txBody>
      </p:sp>
      <p:sp>
        <p:nvSpPr>
          <p:cNvPr id="486" name="正文"/>
          <p:cNvSpPr txBox="1">
            <a:spLocks noGrp="1"/>
          </p:cNvSpPr>
          <p:nvPr>
            <p:ph type="body" idx="1"/>
          </p:nvPr>
        </p:nvSpPr>
        <p:spPr>
          <a:prstGeom prst="rect">
            <a:avLst/>
          </a:prstGeom>
        </p:spPr>
        <p:txBody>
          <a:bodyPr/>
          <a:lstStyle/>
          <a:p>
            <a:endParaRPr/>
          </a:p>
        </p:txBody>
      </p:sp>
      <p:pic>
        <p:nvPicPr>
          <p:cNvPr id="487" name="image31.png" descr="image31.png"/>
          <p:cNvPicPr>
            <a:picLocks noChangeAspect="1"/>
          </p:cNvPicPr>
          <p:nvPr/>
        </p:nvPicPr>
        <p:blipFill>
          <a:blip r:embed="rId2"/>
          <a:stretch>
            <a:fillRect/>
          </a:stretch>
        </p:blipFill>
        <p:spPr>
          <a:xfrm>
            <a:off x="1187624" y="1916832"/>
            <a:ext cx="2981326" cy="2228851"/>
          </a:xfrm>
          <a:prstGeom prst="rect">
            <a:avLst/>
          </a:prstGeom>
          <a:ln w="12700">
            <a:miter lim="400000"/>
          </a:ln>
        </p:spPr>
      </p:pic>
      <p:sp>
        <p:nvSpPr>
          <p:cNvPr id="488" name="Quality: Higher quality (Q = 5)…"/>
          <p:cNvSpPr/>
          <p:nvPr/>
        </p:nvSpPr>
        <p:spPr>
          <a:xfrm>
            <a:off x="4283967" y="2219380"/>
            <a:ext cx="4392490" cy="1564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2400"/>
            </a:pPr>
            <a:r>
              <a:t>Quality: Higher quality (Q = 5)</a:t>
            </a:r>
          </a:p>
          <a:p>
            <a:pPr>
              <a:defRPr sz="2400"/>
            </a:pPr>
            <a:r>
              <a:t>Size: 2,396 bytes</a:t>
            </a:r>
          </a:p>
          <a:p>
            <a:pPr>
              <a:defRPr sz="2400"/>
            </a:pPr>
            <a:r>
              <a:t>Compression rate: 100:1</a:t>
            </a:r>
          </a:p>
        </p:txBody>
      </p:sp>
    </p:spTree>
    <p:extLst>
      <p:ext uri="{BB962C8B-B14F-4D97-AF65-F5344CB8AC3E}">
        <p14:creationId xmlns:p14="http://schemas.microsoft.com/office/powerpoint/2010/main" val="406649190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JPEG’s disadvantages"/>
          <p:cNvSpPr txBox="1">
            <a:spLocks noGrp="1"/>
          </p:cNvSpPr>
          <p:nvPr>
            <p:ph type="title"/>
          </p:nvPr>
        </p:nvSpPr>
        <p:spPr>
          <a:prstGeom prst="rect">
            <a:avLst/>
          </a:prstGeom>
        </p:spPr>
        <p:txBody>
          <a:bodyPr/>
          <a:lstStyle/>
          <a:p>
            <a:r>
              <a:t>JPEG’s disadvantages</a:t>
            </a:r>
          </a:p>
        </p:txBody>
      </p:sp>
      <p:sp>
        <p:nvSpPr>
          <p:cNvPr id="491" name="Not for line drawing, text, symbol, icon, etc..…"/>
          <p:cNvSpPr txBox="1">
            <a:spLocks noGrp="1"/>
          </p:cNvSpPr>
          <p:nvPr>
            <p:ph type="body" idx="1"/>
          </p:nvPr>
        </p:nvSpPr>
        <p:spPr>
          <a:prstGeom prst="rect">
            <a:avLst/>
          </a:prstGeom>
        </p:spPr>
        <p:txBody>
          <a:bodyPr/>
          <a:lstStyle/>
          <a:p>
            <a:pPr marL="438911" indent="-320039">
              <a:defRPr sz="2900"/>
            </a:pPr>
            <a:r>
              <a:t>Not for line drawing, text, symbol, icon, etc.. </a:t>
            </a:r>
          </a:p>
          <a:p>
            <a:pPr marL="438911" indent="-320039">
              <a:defRPr sz="2900"/>
            </a:pPr>
            <a:r>
              <a:t>Its lossy compression leads to unavoidable artifacts.</a:t>
            </a:r>
          </a:p>
        </p:txBody>
      </p:sp>
      <p:pic>
        <p:nvPicPr>
          <p:cNvPr id="492" name="image32.png" descr="image32.png"/>
          <p:cNvPicPr>
            <a:picLocks noChangeAspect="1"/>
          </p:cNvPicPr>
          <p:nvPr/>
        </p:nvPicPr>
        <p:blipFill>
          <a:blip r:embed="rId3"/>
          <a:stretch>
            <a:fillRect/>
          </a:stretch>
        </p:blipFill>
        <p:spPr>
          <a:xfrm>
            <a:off x="2339751" y="3212975"/>
            <a:ext cx="1728193" cy="1710911"/>
          </a:xfrm>
          <a:prstGeom prst="rect">
            <a:avLst/>
          </a:prstGeom>
          <a:ln w="12700">
            <a:miter lim="400000"/>
          </a:ln>
        </p:spPr>
      </p:pic>
      <p:pic>
        <p:nvPicPr>
          <p:cNvPr id="493" name="image33.png" descr="image33.png"/>
          <p:cNvPicPr>
            <a:picLocks noChangeAspect="1"/>
          </p:cNvPicPr>
          <p:nvPr/>
        </p:nvPicPr>
        <p:blipFill>
          <a:blip r:embed="rId4"/>
          <a:stretch>
            <a:fillRect/>
          </a:stretch>
        </p:blipFill>
        <p:spPr>
          <a:xfrm>
            <a:off x="4355975" y="3212975"/>
            <a:ext cx="1728193" cy="1710910"/>
          </a:xfrm>
          <a:prstGeom prst="rect">
            <a:avLst/>
          </a:prstGeom>
          <a:ln w="12700">
            <a:miter lim="400000"/>
          </a:ln>
        </p:spPr>
      </p:pic>
      <p:pic>
        <p:nvPicPr>
          <p:cNvPr id="494" name="image34.png" descr="image34.png"/>
          <p:cNvPicPr>
            <a:picLocks noChangeAspect="1"/>
          </p:cNvPicPr>
          <p:nvPr/>
        </p:nvPicPr>
        <p:blipFill>
          <a:blip r:embed="rId5"/>
          <a:stretch>
            <a:fillRect/>
          </a:stretch>
        </p:blipFill>
        <p:spPr>
          <a:xfrm>
            <a:off x="2439566" y="4898333"/>
            <a:ext cx="1628378" cy="1612095"/>
          </a:xfrm>
          <a:prstGeom prst="rect">
            <a:avLst/>
          </a:prstGeom>
          <a:ln w="12700">
            <a:miter lim="400000"/>
          </a:ln>
        </p:spPr>
      </p:pic>
      <p:pic>
        <p:nvPicPr>
          <p:cNvPr id="495" name="image35.png" descr="image35.png"/>
          <p:cNvPicPr>
            <a:picLocks noChangeAspect="1"/>
          </p:cNvPicPr>
          <p:nvPr/>
        </p:nvPicPr>
        <p:blipFill>
          <a:blip r:embed="rId6"/>
          <a:stretch>
            <a:fillRect/>
          </a:stretch>
        </p:blipFill>
        <p:spPr>
          <a:xfrm>
            <a:off x="4456724" y="4898333"/>
            <a:ext cx="1628378" cy="1612095"/>
          </a:xfrm>
          <a:prstGeom prst="rect">
            <a:avLst/>
          </a:prstGeom>
          <a:ln w="12700">
            <a:miter lim="400000"/>
          </a:ln>
        </p:spPr>
      </p:pic>
    </p:spTree>
    <p:extLst>
      <p:ext uri="{BB962C8B-B14F-4D97-AF65-F5344CB8AC3E}">
        <p14:creationId xmlns:p14="http://schemas.microsoft.com/office/powerpoint/2010/main" val="324015269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image36.tif" descr="image36.tif"/>
          <p:cNvPicPr>
            <a:picLocks noChangeAspect="1"/>
          </p:cNvPicPr>
          <p:nvPr/>
        </p:nvPicPr>
        <p:blipFill>
          <a:blip r:embed="rId2"/>
          <a:stretch>
            <a:fillRect/>
          </a:stretch>
        </p:blipFill>
        <p:spPr>
          <a:xfrm>
            <a:off x="1691680" y="3645024"/>
            <a:ext cx="7351460" cy="3024336"/>
          </a:xfrm>
          <a:prstGeom prst="rect">
            <a:avLst/>
          </a:prstGeom>
          <a:ln w="12700">
            <a:miter lim="400000"/>
          </a:ln>
        </p:spPr>
      </p:pic>
      <p:sp>
        <p:nvSpPr>
          <p:cNvPr id="500" name="标题"/>
          <p:cNvSpPr txBox="1">
            <a:spLocks noGrp="1"/>
          </p:cNvSpPr>
          <p:nvPr>
            <p:ph type="title"/>
          </p:nvPr>
        </p:nvSpPr>
        <p:spPr>
          <a:prstGeom prst="rect">
            <a:avLst/>
          </a:prstGeom>
        </p:spPr>
        <p:txBody>
          <a:bodyPr/>
          <a:lstStyle/>
          <a:p>
            <a:endParaRPr/>
          </a:p>
        </p:txBody>
      </p:sp>
      <p:sp>
        <p:nvSpPr>
          <p:cNvPr id="501" name="JPEG…"/>
          <p:cNvSpPr txBox="1">
            <a:spLocks noGrp="1"/>
          </p:cNvSpPr>
          <p:nvPr>
            <p:ph type="body" idx="1"/>
          </p:nvPr>
        </p:nvSpPr>
        <p:spPr>
          <a:prstGeom prst="rect">
            <a:avLst/>
          </a:prstGeom>
        </p:spPr>
        <p:txBody>
          <a:bodyPr/>
          <a:lstStyle/>
          <a:p>
            <a:r>
              <a:t>JPEG</a:t>
            </a:r>
          </a:p>
          <a:p>
            <a:pPr>
              <a:defRPr sz="12300"/>
            </a:pPr>
            <a:r>
              <a:t>JPEG</a:t>
            </a:r>
          </a:p>
        </p:txBody>
      </p:sp>
      <p:pic>
        <p:nvPicPr>
          <p:cNvPr id="502" name="image36.jpeg" descr="image36.jpeg"/>
          <p:cNvPicPr>
            <a:picLocks noChangeAspect="1"/>
          </p:cNvPicPr>
          <p:nvPr/>
        </p:nvPicPr>
        <p:blipFill>
          <a:blip r:embed="rId3"/>
          <a:stretch>
            <a:fillRect/>
          </a:stretch>
        </p:blipFill>
        <p:spPr>
          <a:xfrm>
            <a:off x="7101143" y="1772816"/>
            <a:ext cx="1431298" cy="588826"/>
          </a:xfrm>
          <a:prstGeom prst="rect">
            <a:avLst/>
          </a:prstGeom>
          <a:ln w="12700">
            <a:miter lim="400000"/>
          </a:ln>
        </p:spPr>
      </p:pic>
    </p:spTree>
    <p:extLst>
      <p:ext uri="{BB962C8B-B14F-4D97-AF65-F5344CB8AC3E}">
        <p14:creationId xmlns:p14="http://schemas.microsoft.com/office/powerpoint/2010/main" val="68105654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TIFF format"/>
          <p:cNvSpPr txBox="1">
            <a:spLocks noGrp="1"/>
          </p:cNvSpPr>
          <p:nvPr>
            <p:ph type="title"/>
          </p:nvPr>
        </p:nvSpPr>
        <p:spPr>
          <a:prstGeom prst="rect">
            <a:avLst/>
          </a:prstGeom>
        </p:spPr>
        <p:txBody>
          <a:bodyPr/>
          <a:lstStyle>
            <a:lvl1pPr>
              <a:defRPr sz="3600"/>
            </a:lvl1pPr>
          </a:lstStyle>
          <a:p>
            <a:r>
              <a:t> TIFF format</a:t>
            </a:r>
          </a:p>
        </p:txBody>
      </p:sp>
      <p:sp>
        <p:nvSpPr>
          <p:cNvPr id="505" name="TIFF (Tagged Image File Format): an extensively used raster image format for:…"/>
          <p:cNvSpPr txBox="1">
            <a:spLocks noGrp="1"/>
          </p:cNvSpPr>
          <p:nvPr>
            <p:ph type="body" sz="half" idx="1"/>
          </p:nvPr>
        </p:nvSpPr>
        <p:spPr>
          <a:xfrm>
            <a:off x="25152" y="1775191"/>
            <a:ext cx="8939336" cy="1797826"/>
          </a:xfrm>
          <a:prstGeom prst="rect">
            <a:avLst/>
          </a:prstGeom>
        </p:spPr>
        <p:txBody>
          <a:bodyPr/>
          <a:lstStyle/>
          <a:p>
            <a:pPr marL="416966" indent="-304038" defTabSz="868680">
              <a:lnSpc>
                <a:spcPct val="90000"/>
              </a:lnSpc>
              <a:defRPr sz="1900"/>
            </a:pPr>
            <a:r>
              <a:t>TIFF (Tagged Image File Format): an extensively used raster image format for:</a:t>
            </a:r>
          </a:p>
          <a:p>
            <a:pPr marL="694943" lvl="1" indent="-260603" defTabSz="868680">
              <a:lnSpc>
                <a:spcPct val="90000"/>
              </a:lnSpc>
              <a:spcBef>
                <a:spcPts val="400"/>
              </a:spcBef>
              <a:buClr>
                <a:srgbClr val="60B5CC"/>
              </a:buClr>
              <a:buChar char="o"/>
              <a:defRPr sz="1900"/>
            </a:pPr>
            <a:r>
              <a:t>scanner</a:t>
            </a:r>
          </a:p>
          <a:p>
            <a:pPr marL="694943" lvl="1" indent="-260603" defTabSz="868680">
              <a:lnSpc>
                <a:spcPct val="90000"/>
              </a:lnSpc>
              <a:spcBef>
                <a:spcPts val="400"/>
              </a:spcBef>
              <a:buClr>
                <a:srgbClr val="60B5CC"/>
              </a:buClr>
              <a:buChar char="o"/>
              <a:defRPr sz="1900"/>
            </a:pPr>
            <a:r>
              <a:t>CAD system</a:t>
            </a:r>
          </a:p>
          <a:p>
            <a:pPr marL="694943" lvl="1" indent="-260603" defTabSz="868680">
              <a:lnSpc>
                <a:spcPct val="90000"/>
              </a:lnSpc>
              <a:spcBef>
                <a:spcPts val="400"/>
              </a:spcBef>
              <a:buClr>
                <a:srgbClr val="60B5CC"/>
              </a:buClr>
              <a:buChar char="o"/>
              <a:defRPr sz="1900"/>
            </a:pPr>
            <a:r>
              <a:t>GIS (Geographic Information System)</a:t>
            </a:r>
          </a:p>
          <a:p>
            <a:pPr marL="694943" lvl="1" indent="-260603" defTabSz="868680">
              <a:lnSpc>
                <a:spcPct val="90000"/>
              </a:lnSpc>
              <a:spcBef>
                <a:spcPts val="400"/>
              </a:spcBef>
              <a:buClr>
                <a:srgbClr val="60B5CC"/>
              </a:buClr>
              <a:buChar char="o"/>
              <a:defRPr sz="1900"/>
            </a:pPr>
            <a:r>
              <a:t>…</a:t>
            </a:r>
          </a:p>
        </p:txBody>
      </p:sp>
      <p:graphicFrame>
        <p:nvGraphicFramePr>
          <p:cNvPr id="506" name="表格"/>
          <p:cNvGraphicFramePr/>
          <p:nvPr/>
        </p:nvGraphicFramePr>
        <p:xfrm>
          <a:off x="611560" y="3785048"/>
          <a:ext cx="8280920" cy="2770776"/>
        </p:xfrm>
        <a:graphic>
          <a:graphicData uri="http://schemas.openxmlformats.org/drawingml/2006/table">
            <a:tbl>
              <a:tblPr/>
              <a:tblGrid>
                <a:gridCol w="3083322">
                  <a:extLst>
                    <a:ext uri="{9D8B030D-6E8A-4147-A177-3AD203B41FA5}">
                      <a16:colId xmlns:a16="http://schemas.microsoft.com/office/drawing/2014/main" val="20000"/>
                    </a:ext>
                  </a:extLst>
                </a:gridCol>
                <a:gridCol w="5197598">
                  <a:extLst>
                    <a:ext uri="{9D8B030D-6E8A-4147-A177-3AD203B41FA5}">
                      <a16:colId xmlns:a16="http://schemas.microsoft.com/office/drawing/2014/main" val="20001"/>
                    </a:ext>
                  </a:extLst>
                </a:gridCol>
              </a:tblGrid>
              <a:tr h="370840">
                <a:tc>
                  <a:txBody>
                    <a:bodyPr/>
                    <a:lstStyle/>
                    <a:p>
                      <a:pPr algn="l">
                        <a:defRPr sz="1800"/>
                      </a:pPr>
                      <a:r>
                        <a:rPr u="sng">
                          <a:solidFill>
                            <a:srgbClr val="168BBA"/>
                          </a:solidFill>
                          <a:uFill>
                            <a:solidFill>
                              <a:srgbClr val="168BBA"/>
                            </a:solidFill>
                          </a:uFill>
                          <a:hlinkClick r:id="rId3"/>
                        </a:rPr>
                        <a:t>Filename extension</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tc>
                  <a:txBody>
                    <a:bodyPr/>
                    <a:lstStyle/>
                    <a:p>
                      <a:pPr algn="l">
                        <a:defRPr sz="1800"/>
                      </a:pPr>
                      <a:r>
                        <a:t>.tiff, .tif</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extLst>
                  <a:ext uri="{0D108BD9-81ED-4DB2-BD59-A6C34878D82A}">
                    <a16:rowId xmlns:a16="http://schemas.microsoft.com/office/drawing/2014/main" val="10000"/>
                  </a:ext>
                </a:extLst>
              </a:tr>
              <a:tr h="370840">
                <a:tc>
                  <a:txBody>
                    <a:bodyPr/>
                    <a:lstStyle/>
                    <a:p>
                      <a:pPr algn="l">
                        <a:defRPr sz="1800"/>
                      </a:pPr>
                      <a:r>
                        <a:rPr u="sng">
                          <a:solidFill>
                            <a:srgbClr val="168BBA"/>
                          </a:solidFill>
                          <a:uFill>
                            <a:solidFill>
                              <a:srgbClr val="168BBA"/>
                            </a:solidFill>
                          </a:uFill>
                          <a:hlinkClick r:id="rId4"/>
                        </a:rPr>
                        <a:t>Type code</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tc>
                  <a:txBody>
                    <a:bodyPr/>
                    <a:lstStyle/>
                    <a:p>
                      <a:pPr algn="l">
                        <a:defRPr sz="1800"/>
                      </a:pPr>
                      <a:r>
                        <a:t>TIFF</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extLst>
                  <a:ext uri="{0D108BD9-81ED-4DB2-BD59-A6C34878D82A}">
                    <a16:rowId xmlns:a16="http://schemas.microsoft.com/office/drawing/2014/main" val="10001"/>
                  </a:ext>
                </a:extLst>
              </a:tr>
              <a:tr h="370840">
                <a:tc>
                  <a:txBody>
                    <a:bodyPr/>
                    <a:lstStyle/>
                    <a:p>
                      <a:pPr algn="l">
                        <a:defRPr sz="1800"/>
                      </a:pPr>
                      <a:r>
                        <a:rPr u="sng">
                          <a:solidFill>
                            <a:srgbClr val="168BBA"/>
                          </a:solidFill>
                          <a:uFill>
                            <a:solidFill>
                              <a:srgbClr val="168BBA"/>
                            </a:solidFill>
                          </a:uFill>
                          <a:hlinkClick r:id="rId5"/>
                        </a:rPr>
                        <a:t>Uniform Type Identifier</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tc>
                  <a:txBody>
                    <a:bodyPr/>
                    <a:lstStyle/>
                    <a:p>
                      <a:pPr algn="l">
                        <a:defRPr sz="1800"/>
                      </a:pPr>
                      <a:r>
                        <a:t>public.tiff</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extLst>
                  <a:ext uri="{0D108BD9-81ED-4DB2-BD59-A6C34878D82A}">
                    <a16:rowId xmlns:a16="http://schemas.microsoft.com/office/drawing/2014/main" val="10002"/>
                  </a:ext>
                </a:extLst>
              </a:tr>
              <a:tr h="370840">
                <a:tc>
                  <a:txBody>
                    <a:bodyPr/>
                    <a:lstStyle/>
                    <a:p>
                      <a:pPr algn="l">
                        <a:defRPr sz="1800"/>
                      </a:pPr>
                      <a:r>
                        <a:t>Developed by</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tc>
                  <a:txBody>
                    <a:bodyPr/>
                    <a:lstStyle/>
                    <a:p>
                      <a:pPr algn="l">
                        <a:defRPr sz="1800"/>
                      </a:pPr>
                      <a:r>
                        <a:rPr u="sng">
                          <a:solidFill>
                            <a:srgbClr val="168BBA"/>
                          </a:solidFill>
                          <a:uFill>
                            <a:solidFill>
                              <a:srgbClr val="168BBA"/>
                            </a:solidFill>
                          </a:uFill>
                          <a:hlinkClick r:id="rId6"/>
                        </a:rPr>
                        <a:t>Aldus</a:t>
                      </a:r>
                      <a:r>
                        <a:t>, now </a:t>
                      </a:r>
                      <a:r>
                        <a:rPr u="sng">
                          <a:solidFill>
                            <a:srgbClr val="168BBA"/>
                          </a:solidFill>
                          <a:uFill>
                            <a:solidFill>
                              <a:srgbClr val="168BBA"/>
                            </a:solidFill>
                          </a:uFill>
                          <a:hlinkClick r:id="rId7"/>
                        </a:rPr>
                        <a:t>Adobe Systems</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extLst>
                  <a:ext uri="{0D108BD9-81ED-4DB2-BD59-A6C34878D82A}">
                    <a16:rowId xmlns:a16="http://schemas.microsoft.com/office/drawing/2014/main" val="10003"/>
                  </a:ext>
                </a:extLst>
              </a:tr>
              <a:tr h="370840">
                <a:tc>
                  <a:txBody>
                    <a:bodyPr/>
                    <a:lstStyle/>
                    <a:p>
                      <a:pPr algn="l">
                        <a:defRPr sz="1800"/>
                      </a:pPr>
                      <a:r>
                        <a:t>Initial release</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tc>
                  <a:txBody>
                    <a:bodyPr/>
                    <a:lstStyle/>
                    <a:p>
                      <a:pPr algn="l">
                        <a:defRPr sz="1800"/>
                      </a:pPr>
                      <a:r>
                        <a:t>1986</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extLst>
                  <a:ext uri="{0D108BD9-81ED-4DB2-BD59-A6C34878D82A}">
                    <a16:rowId xmlns:a16="http://schemas.microsoft.com/office/drawing/2014/main" val="10004"/>
                  </a:ext>
                </a:extLst>
              </a:tr>
              <a:tr h="370840">
                <a:tc>
                  <a:txBody>
                    <a:bodyPr/>
                    <a:lstStyle/>
                    <a:p>
                      <a:pPr algn="l">
                        <a:defRPr sz="1800"/>
                      </a:pPr>
                      <a:r>
                        <a:t>Type of format</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tc>
                  <a:txBody>
                    <a:bodyPr/>
                    <a:lstStyle/>
                    <a:p>
                      <a:pPr algn="l">
                        <a:defRPr sz="1800"/>
                      </a:pPr>
                      <a:r>
                        <a:rPr u="sng">
                          <a:solidFill>
                            <a:srgbClr val="168BBA"/>
                          </a:solidFill>
                          <a:uFill>
                            <a:solidFill>
                              <a:srgbClr val="168BBA"/>
                            </a:solidFill>
                          </a:uFill>
                          <a:hlinkClick r:id="rId8"/>
                        </a:rPr>
                        <a:t>Image file format</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extLst>
                  <a:ext uri="{0D108BD9-81ED-4DB2-BD59-A6C34878D82A}">
                    <a16:rowId xmlns:a16="http://schemas.microsoft.com/office/drawing/2014/main" val="10005"/>
                  </a:ext>
                </a:extLst>
              </a:tr>
              <a:tr h="545736">
                <a:tc>
                  <a:txBody>
                    <a:bodyPr/>
                    <a:lstStyle/>
                    <a:p>
                      <a:pPr algn="l">
                        <a:defRPr sz="1800"/>
                      </a:pPr>
                      <a:r>
                        <a:t>Extended to</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tc>
                  <a:txBody>
                    <a:bodyPr/>
                    <a:lstStyle/>
                    <a:p>
                      <a:pPr algn="l">
                        <a:defRPr sz="1800"/>
                      </a:pPr>
                      <a:r>
                        <a:rPr u="sng">
                          <a:solidFill>
                            <a:srgbClr val="168BBA"/>
                          </a:solidFill>
                          <a:uFill>
                            <a:solidFill>
                              <a:srgbClr val="168BBA"/>
                            </a:solidFill>
                          </a:uFill>
                          <a:hlinkClick r:id="rId9"/>
                        </a:rPr>
                        <a:t>Exif</a:t>
                      </a:r>
                      <a:r>
                        <a:t>, </a:t>
                      </a:r>
                      <a:r>
                        <a:rPr u="sng">
                          <a:solidFill>
                            <a:srgbClr val="168BBA"/>
                          </a:solidFill>
                          <a:uFill>
                            <a:solidFill>
                              <a:srgbClr val="168BBA"/>
                            </a:solidFill>
                          </a:uFill>
                          <a:hlinkClick r:id="rId10"/>
                        </a:rPr>
                        <a:t>DCF</a:t>
                      </a:r>
                      <a:r>
                        <a:t>, </a:t>
                      </a:r>
                      <a:r>
                        <a:rPr u="sng">
                          <a:solidFill>
                            <a:srgbClr val="168BBA"/>
                          </a:solidFill>
                          <a:uFill>
                            <a:solidFill>
                              <a:srgbClr val="168BBA"/>
                            </a:solidFill>
                          </a:uFill>
                          <a:hlinkClick r:id="rId11"/>
                        </a:rPr>
                        <a:t>TIFF/EP</a:t>
                      </a:r>
                      <a:r>
                        <a:t>, TIFF/IT, TIFF-FX, </a:t>
                      </a:r>
                      <a:r>
                        <a:rPr u="sng">
                          <a:solidFill>
                            <a:srgbClr val="168BBA"/>
                          </a:solidFill>
                          <a:uFill>
                            <a:solidFill>
                              <a:srgbClr val="168BBA"/>
                            </a:solidFill>
                          </a:uFill>
                          <a:hlinkClick r:id="rId12"/>
                        </a:rPr>
                        <a:t>GeoTIFF</a:t>
                      </a:r>
                    </a:p>
                  </a:txBody>
                  <a:tcPr marL="45720" marR="45720" anchor="ctr" horzOverflow="overflow">
                    <a:lnL w="6350" cap="rnd">
                      <a:solidFill>
                        <a:srgbClr val="5BB2CA"/>
                      </a:solidFill>
                    </a:lnL>
                    <a:lnR w="6350" cap="rnd">
                      <a:solidFill>
                        <a:srgbClr val="5BB2CA"/>
                      </a:solidFill>
                    </a:lnR>
                    <a:lnT w="6350" cap="rnd">
                      <a:solidFill>
                        <a:srgbClr val="5BB2CA"/>
                      </a:solidFill>
                    </a:lnT>
                    <a:lnB w="6350" cap="rnd">
                      <a:solidFill>
                        <a:srgbClr val="5BB2CA"/>
                      </a:solidFill>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5327923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0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50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50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50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5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build="p"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TIFF characteristics"/>
          <p:cNvSpPr txBox="1">
            <a:spLocks noGrp="1"/>
          </p:cNvSpPr>
          <p:nvPr>
            <p:ph type="title"/>
          </p:nvPr>
        </p:nvSpPr>
        <p:spPr>
          <a:prstGeom prst="rect">
            <a:avLst/>
          </a:prstGeom>
        </p:spPr>
        <p:txBody>
          <a:bodyPr/>
          <a:lstStyle>
            <a:lvl1pPr>
              <a:defRPr sz="3600"/>
            </a:lvl1pPr>
          </a:lstStyle>
          <a:p>
            <a:r>
              <a:t>TIFF characteristics</a:t>
            </a:r>
          </a:p>
        </p:txBody>
      </p:sp>
      <p:sp>
        <p:nvSpPr>
          <p:cNvPr id="511" name="Universal: Support devices from high-end to low end…"/>
          <p:cNvSpPr txBox="1">
            <a:spLocks noGrp="1"/>
          </p:cNvSpPr>
          <p:nvPr>
            <p:ph type="body" idx="1"/>
          </p:nvPr>
        </p:nvSpPr>
        <p:spPr>
          <a:prstGeom prst="rect">
            <a:avLst/>
          </a:prstGeom>
        </p:spPr>
        <p:txBody>
          <a:bodyPr/>
          <a:lstStyle/>
          <a:p>
            <a:pPr>
              <a:lnSpc>
                <a:spcPct val="90000"/>
              </a:lnSpc>
              <a:defRPr sz="2400"/>
            </a:pPr>
            <a:r>
              <a:t>Universal: Support devices from high-end to low end</a:t>
            </a:r>
          </a:p>
          <a:p>
            <a:pPr>
              <a:lnSpc>
                <a:spcPct val="90000"/>
              </a:lnSpc>
              <a:defRPr sz="2400"/>
            </a:pPr>
            <a:r>
              <a:t>Highly extendable: support public tag and private tag</a:t>
            </a:r>
          </a:p>
          <a:p>
            <a:pPr>
              <a:lnSpc>
                <a:spcPct val="90000"/>
              </a:lnSpc>
              <a:defRPr sz="2400"/>
            </a:pPr>
            <a:r>
              <a:t>Flexible: Support several compression formats</a:t>
            </a:r>
          </a:p>
          <a:p>
            <a:pPr>
              <a:lnSpc>
                <a:spcPct val="90000"/>
              </a:lnSpc>
              <a:defRPr sz="2400"/>
            </a:pPr>
            <a:r>
              <a:t>Accessible: public software library available</a:t>
            </a:r>
          </a:p>
          <a:p>
            <a:pPr>
              <a:lnSpc>
                <a:spcPct val="90000"/>
              </a:lnSpc>
              <a:defRPr sz="2400"/>
            </a:pPr>
            <a:r>
              <a:t>Powerful</a:t>
            </a:r>
          </a:p>
          <a:p>
            <a:pPr marL="731519" lvl="1" indent="-274319">
              <a:lnSpc>
                <a:spcPct val="90000"/>
              </a:lnSpc>
              <a:spcBef>
                <a:spcPts val="400"/>
              </a:spcBef>
              <a:buClr>
                <a:srgbClr val="60B5CC"/>
              </a:buClr>
              <a:defRPr sz="2000"/>
            </a:pPr>
            <a:r>
              <a:t>Binary image</a:t>
            </a:r>
            <a:endParaRPr sz="2800"/>
          </a:p>
          <a:p>
            <a:pPr marL="731519" lvl="1" indent="-274319">
              <a:lnSpc>
                <a:spcPct val="90000"/>
              </a:lnSpc>
              <a:spcBef>
                <a:spcPts val="400"/>
              </a:spcBef>
              <a:buClr>
                <a:srgbClr val="60B5CC"/>
              </a:buClr>
              <a:defRPr sz="2000"/>
            </a:pPr>
            <a:r>
              <a:t>Grayscale image</a:t>
            </a:r>
            <a:endParaRPr sz="2800"/>
          </a:p>
          <a:p>
            <a:pPr marL="731519" lvl="1" indent="-274319">
              <a:lnSpc>
                <a:spcPct val="90000"/>
              </a:lnSpc>
              <a:spcBef>
                <a:spcPts val="400"/>
              </a:spcBef>
              <a:buClr>
                <a:srgbClr val="60B5CC"/>
              </a:buClr>
              <a:defRPr sz="2000"/>
            </a:pPr>
            <a:r>
              <a:t>Palette</a:t>
            </a:r>
            <a:endParaRPr sz="2800"/>
          </a:p>
          <a:p>
            <a:pPr marL="731519" lvl="1" indent="-274319">
              <a:lnSpc>
                <a:spcPct val="90000"/>
              </a:lnSpc>
              <a:spcBef>
                <a:spcPts val="400"/>
              </a:spcBef>
              <a:buClr>
                <a:srgbClr val="60B5CC"/>
              </a:buClr>
              <a:defRPr sz="2000"/>
            </a:pPr>
            <a:r>
              <a:t>True color</a:t>
            </a:r>
            <a:endParaRPr sz="2800"/>
          </a:p>
          <a:p>
            <a:pPr marL="731519" lvl="1" indent="-274319">
              <a:lnSpc>
                <a:spcPct val="90000"/>
              </a:lnSpc>
              <a:spcBef>
                <a:spcPts val="400"/>
              </a:spcBef>
              <a:buClr>
                <a:srgbClr val="60B5CC"/>
              </a:buClr>
              <a:defRPr sz="2000"/>
            </a:pPr>
            <a:r>
              <a:t>Other extension.</a:t>
            </a:r>
          </a:p>
        </p:txBody>
      </p:sp>
    </p:spTree>
    <p:extLst>
      <p:ext uri="{BB962C8B-B14F-4D97-AF65-F5344CB8AC3E}">
        <p14:creationId xmlns:p14="http://schemas.microsoft.com/office/powerpoint/2010/main" val="60716781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11">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51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51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51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51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5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build="p"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IFF file structure"/>
          <p:cNvSpPr txBox="1">
            <a:spLocks noGrp="1"/>
          </p:cNvSpPr>
          <p:nvPr>
            <p:ph type="title"/>
          </p:nvPr>
        </p:nvSpPr>
        <p:spPr>
          <a:prstGeom prst="rect">
            <a:avLst/>
          </a:prstGeom>
        </p:spPr>
        <p:txBody>
          <a:bodyPr/>
          <a:lstStyle/>
          <a:p>
            <a:r>
              <a:t>TIFF file structure</a:t>
            </a:r>
          </a:p>
        </p:txBody>
      </p:sp>
      <p:sp>
        <p:nvSpPr>
          <p:cNvPr id="516" name="struct TIFF_img {…"/>
          <p:cNvSpPr/>
          <p:nvPr/>
        </p:nvSpPr>
        <p:spPr>
          <a:xfrm>
            <a:off x="1331912" y="1706983"/>
            <a:ext cx="5410201" cy="340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just">
              <a:defRPr sz="2400"/>
            </a:pPr>
            <a:r>
              <a:t>struct TIFF_img {</a:t>
            </a:r>
          </a:p>
          <a:p>
            <a:pPr algn="just">
              <a:defRPr sz="2400"/>
            </a:pPr>
            <a:r>
              <a:t>     unsigned char **mono;</a:t>
            </a:r>
          </a:p>
          <a:p>
            <a:pPr algn="just">
              <a:defRPr sz="2400"/>
            </a:pPr>
            <a:r>
              <a:t>     unsigned char **cmap;</a:t>
            </a:r>
          </a:p>
          <a:p>
            <a:pPr algn="just">
              <a:defRPr sz="2400"/>
            </a:pPr>
            <a:r>
              <a:t>     unsigned char ***color;</a:t>
            </a:r>
          </a:p>
          <a:p>
            <a:pPr algn="just">
              <a:defRPr sz="2400"/>
            </a:pPr>
            <a:r>
              <a:t>     char          TIFF_type; </a:t>
            </a:r>
          </a:p>
          <a:p>
            <a:pPr algn="just">
              <a:defRPr sz="2400"/>
            </a:pPr>
            <a:r>
              <a:t>     char          compress_type;</a:t>
            </a:r>
          </a:p>
          <a:p>
            <a:pPr algn="just">
              <a:defRPr sz="2400"/>
            </a:pPr>
            <a:r>
              <a:t>     int           height;</a:t>
            </a:r>
          </a:p>
          <a:p>
            <a:pPr algn="just">
              <a:defRPr sz="2400"/>
            </a:pPr>
            <a:r>
              <a:t>     int           width;</a:t>
            </a:r>
          </a:p>
          <a:p>
            <a:pPr algn="just">
              <a:defRPr sz="2400"/>
            </a:pPr>
            <a:r>
              <a:t>};</a:t>
            </a:r>
          </a:p>
        </p:txBody>
      </p:sp>
    </p:spTree>
    <p:extLst>
      <p:ext uri="{BB962C8B-B14F-4D97-AF65-F5344CB8AC3E}">
        <p14:creationId xmlns:p14="http://schemas.microsoft.com/office/powerpoint/2010/main" val="227991474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GIF examples"/>
          <p:cNvSpPr txBox="1">
            <a:spLocks noGrp="1"/>
          </p:cNvSpPr>
          <p:nvPr>
            <p:ph type="title"/>
          </p:nvPr>
        </p:nvSpPr>
        <p:spPr>
          <a:prstGeom prst="rect">
            <a:avLst/>
          </a:prstGeom>
        </p:spPr>
        <p:txBody>
          <a:bodyPr/>
          <a:lstStyle>
            <a:lvl1pPr>
              <a:defRPr sz="3600"/>
            </a:lvl1pPr>
          </a:lstStyle>
          <a:p>
            <a:r>
              <a:t>GIF examples</a:t>
            </a:r>
          </a:p>
        </p:txBody>
      </p:sp>
      <p:pic>
        <p:nvPicPr>
          <p:cNvPr id="519" name="image37.mov" descr="image37.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5000" y="4038600"/>
            <a:ext cx="5532438" cy="982663"/>
          </a:xfrm>
          <a:prstGeom prst="rect">
            <a:avLst/>
          </a:prstGeom>
          <a:ln w="12700">
            <a:miter lim="400000"/>
          </a:ln>
        </p:spPr>
      </p:pic>
      <p:pic>
        <p:nvPicPr>
          <p:cNvPr id="520" name="image38.mov" descr="image38.mov"/>
          <p:cNvPicPr>
            <a:picLocks/>
          </p:cNvPicPr>
          <p:nvPr>
            <a:videoFile r:link="rId4"/>
            <p:extLst>
              <p:ext uri="{DAA4B4D4-6D71-4841-9C94-3DE7FCFB9230}">
                <p14:media xmlns:p14="http://schemas.microsoft.com/office/powerpoint/2010/main" r:embed="rId3"/>
              </p:ext>
            </p:extLst>
          </p:nvPr>
        </p:nvPicPr>
        <p:blipFill>
          <a:blip r:embed="rId7"/>
          <a:stretch>
            <a:fillRect/>
          </a:stretch>
        </p:blipFill>
        <p:spPr>
          <a:xfrm>
            <a:off x="3635895" y="1909482"/>
            <a:ext cx="1524001" cy="1524001"/>
          </a:xfrm>
          <a:prstGeom prst="rect">
            <a:avLst/>
          </a:prstGeom>
          <a:ln w="12700">
            <a:miter lim="400000"/>
          </a:ln>
        </p:spPr>
      </p:pic>
    </p:spTree>
    <p:extLst>
      <p:ext uri="{BB962C8B-B14F-4D97-AF65-F5344CB8AC3E}">
        <p14:creationId xmlns:p14="http://schemas.microsoft.com/office/powerpoint/2010/main" val="16963865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 fill="hold"/>
                                        <p:tgtEl>
                                          <p:spTgt spid="520"/>
                                        </p:tgtEl>
                                      </p:cBhvr>
                                    </p:cmd>
                                  </p:childTnLst>
                                </p:cTn>
                              </p:par>
                            </p:childTnLst>
                          </p:cTn>
                        </p:par>
                        <p:par>
                          <p:cTn id="7" fill="hold">
                            <p:stCondLst>
                              <p:cond delay="3960"/>
                            </p:stCondLst>
                            <p:childTnLst>
                              <p:par>
                                <p:cTn id="8" presetID="1" presetClass="mediacall" presetSubtype="0" fill="hold" nodeType="afterEffect">
                                  <p:stCondLst>
                                    <p:cond delay="0"/>
                                  </p:stCondLst>
                                  <p:childTnLst>
                                    <p:cmd type="call" cmd="playFrom(0.0)">
                                      <p:cBhvr>
                                        <p:cTn id="9" dur="3000" fill="hold"/>
                                        <p:tgtEl>
                                          <p:spTgt spid="5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520"/>
                </p:tgtEl>
              </p:cMediaNode>
            </p:video>
            <p:video>
              <p:cMediaNode vol="100000">
                <p:cTn id="11" fill="hold" display="0">
                  <p:stCondLst>
                    <p:cond delay="indefinite"/>
                  </p:stCondLst>
                </p:cTn>
                <p:tgtEl>
                  <p:spTgt spid="519"/>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GIF file format"/>
          <p:cNvSpPr txBox="1">
            <a:spLocks noGrp="1"/>
          </p:cNvSpPr>
          <p:nvPr>
            <p:ph type="title"/>
          </p:nvPr>
        </p:nvSpPr>
        <p:spPr>
          <a:prstGeom prst="rect">
            <a:avLst/>
          </a:prstGeom>
        </p:spPr>
        <p:txBody>
          <a:bodyPr/>
          <a:lstStyle>
            <a:lvl1pPr>
              <a:defRPr sz="3600"/>
            </a:lvl1pPr>
          </a:lstStyle>
          <a:p>
            <a:r>
              <a:t>GIF file format</a:t>
            </a:r>
          </a:p>
        </p:txBody>
      </p:sp>
      <p:sp>
        <p:nvSpPr>
          <p:cNvPr id="523" name="Graphics Interchange Format…"/>
          <p:cNvSpPr txBox="1">
            <a:spLocks noGrp="1"/>
          </p:cNvSpPr>
          <p:nvPr>
            <p:ph type="body" idx="1"/>
          </p:nvPr>
        </p:nvSpPr>
        <p:spPr>
          <a:prstGeom prst="rect">
            <a:avLst/>
          </a:prstGeom>
        </p:spPr>
        <p:txBody>
          <a:bodyPr/>
          <a:lstStyle/>
          <a:p>
            <a:pPr>
              <a:defRPr sz="2800" b="1">
                <a:latin typeface="+mj-lt"/>
                <a:ea typeface="+mj-ea"/>
                <a:cs typeface="+mj-cs"/>
                <a:sym typeface="Helvetica"/>
              </a:defRPr>
            </a:pPr>
            <a:r>
              <a:t>Graphics Interchange Format</a:t>
            </a:r>
          </a:p>
          <a:p>
            <a:pPr>
              <a:defRPr sz="2800"/>
            </a:pPr>
            <a:r>
              <a:t>LZW encoding method is employed.</a:t>
            </a:r>
          </a:p>
          <a:p>
            <a:pPr>
              <a:defRPr sz="2800"/>
            </a:pPr>
            <a:r>
              <a:t>One GIF stores several image frames.</a:t>
            </a:r>
          </a:p>
          <a:p>
            <a:pPr>
              <a:defRPr sz="2800"/>
            </a:pPr>
            <a:r>
              <a:t>Has color table (global (all frames) or local color table)</a:t>
            </a:r>
          </a:p>
          <a:p>
            <a:pPr>
              <a:defRPr sz="2800"/>
            </a:pPr>
            <a:r>
              <a:t>Support display order custom or lay over.</a:t>
            </a:r>
          </a:p>
          <a:p>
            <a:pPr>
              <a:defRPr sz="2800"/>
            </a:pPr>
            <a:r>
              <a:t>Allow interlacing store</a:t>
            </a:r>
          </a:p>
          <a:p>
            <a:pPr>
              <a:defRPr sz="2800"/>
            </a:pPr>
            <a:r>
              <a:t>Support text embedding</a:t>
            </a:r>
          </a:p>
        </p:txBody>
      </p:sp>
    </p:spTree>
    <p:extLst>
      <p:ext uri="{BB962C8B-B14F-4D97-AF65-F5344CB8AC3E}">
        <p14:creationId xmlns:p14="http://schemas.microsoft.com/office/powerpoint/2010/main" val="418503409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GIF file structure"/>
          <p:cNvSpPr txBox="1">
            <a:spLocks noGrp="1"/>
          </p:cNvSpPr>
          <p:nvPr>
            <p:ph type="title"/>
          </p:nvPr>
        </p:nvSpPr>
        <p:spPr>
          <a:prstGeom prst="rect">
            <a:avLst/>
          </a:prstGeom>
        </p:spPr>
        <p:txBody>
          <a:bodyPr/>
          <a:lstStyle/>
          <a:p>
            <a:r>
              <a:t>GIF file structure</a:t>
            </a:r>
          </a:p>
        </p:txBody>
      </p:sp>
      <p:pic>
        <p:nvPicPr>
          <p:cNvPr id="528" name="image39.tif" descr="image39.tif"/>
          <p:cNvPicPr>
            <a:picLocks noChangeAspect="1"/>
          </p:cNvPicPr>
          <p:nvPr/>
        </p:nvPicPr>
        <p:blipFill>
          <a:blip r:embed="rId2"/>
          <a:stretch>
            <a:fillRect/>
          </a:stretch>
        </p:blipFill>
        <p:spPr>
          <a:xfrm>
            <a:off x="1547812" y="2109788"/>
            <a:ext cx="6338889" cy="3838576"/>
          </a:xfrm>
          <a:prstGeom prst="rect">
            <a:avLst/>
          </a:prstGeom>
          <a:ln w="12700">
            <a:miter lim="400000"/>
          </a:ln>
        </p:spPr>
      </p:pic>
    </p:spTree>
    <p:extLst>
      <p:ext uri="{BB962C8B-B14F-4D97-AF65-F5344CB8AC3E}">
        <p14:creationId xmlns:p14="http://schemas.microsoft.com/office/powerpoint/2010/main" val="404990825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0" name="image40.png" descr="image40.png"/>
          <p:cNvPicPr>
            <a:picLocks noChangeAspect="1"/>
          </p:cNvPicPr>
          <p:nvPr/>
        </p:nvPicPr>
        <p:blipFill>
          <a:blip r:embed="rId2"/>
          <a:stretch>
            <a:fillRect/>
          </a:stretch>
        </p:blipFill>
        <p:spPr>
          <a:xfrm>
            <a:off x="171450" y="228600"/>
            <a:ext cx="8801100" cy="6400800"/>
          </a:xfrm>
          <a:prstGeom prst="rect">
            <a:avLst/>
          </a:prstGeom>
          <a:ln w="12700">
            <a:miter lim="400000"/>
          </a:ln>
        </p:spPr>
      </p:pic>
      <p:sp>
        <p:nvSpPr>
          <p:cNvPr id="531" name="线条"/>
          <p:cNvSpPr/>
          <p:nvPr/>
        </p:nvSpPr>
        <p:spPr>
          <a:xfrm>
            <a:off x="3081820" y="2492896"/>
            <a:ext cx="1562189" cy="1"/>
          </a:xfrm>
          <a:prstGeom prst="line">
            <a:avLst/>
          </a:prstGeom>
          <a:ln w="28575"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532" name="线条"/>
          <p:cNvSpPr/>
          <p:nvPr/>
        </p:nvSpPr>
        <p:spPr>
          <a:xfrm>
            <a:off x="3275855" y="5517231"/>
            <a:ext cx="1728193" cy="1"/>
          </a:xfrm>
          <a:prstGeom prst="line">
            <a:avLst/>
          </a:prstGeom>
          <a:ln w="28575" cap="rnd">
            <a:solidFill>
              <a:srgbClr val="00B0F0"/>
            </a:solidFill>
          </a:ln>
        </p:spPr>
        <p:txBody>
          <a:bodyPr lIns="0" tIns="0" rIns="0" bIns="0"/>
          <a:lstStyle/>
          <a:p>
            <a:pPr defTabSz="457200">
              <a:defRPr sz="1200">
                <a:latin typeface="+mj-lt"/>
                <a:ea typeface="+mj-ea"/>
                <a:cs typeface="+mj-cs"/>
                <a:sym typeface="Helvetica"/>
              </a:defRPr>
            </a:pPr>
            <a:endParaRPr/>
          </a:p>
        </p:txBody>
      </p:sp>
      <p:sp>
        <p:nvSpPr>
          <p:cNvPr id="533" name="线条"/>
          <p:cNvSpPr/>
          <p:nvPr/>
        </p:nvSpPr>
        <p:spPr>
          <a:xfrm>
            <a:off x="3059832" y="1124744"/>
            <a:ext cx="1562188" cy="1"/>
          </a:xfrm>
          <a:prstGeom prst="line">
            <a:avLst/>
          </a:prstGeom>
          <a:ln w="28575"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534" name="线条"/>
          <p:cNvSpPr/>
          <p:nvPr/>
        </p:nvSpPr>
        <p:spPr>
          <a:xfrm>
            <a:off x="3081820" y="1340767"/>
            <a:ext cx="1562189" cy="1"/>
          </a:xfrm>
          <a:prstGeom prst="line">
            <a:avLst/>
          </a:prstGeom>
          <a:ln w="28575"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535" name="线条"/>
          <p:cNvSpPr/>
          <p:nvPr/>
        </p:nvSpPr>
        <p:spPr>
          <a:xfrm>
            <a:off x="3059832" y="3789040"/>
            <a:ext cx="2088233" cy="1"/>
          </a:xfrm>
          <a:prstGeom prst="line">
            <a:avLst/>
          </a:prstGeom>
          <a:ln w="28575"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536" name="线条"/>
          <p:cNvSpPr/>
          <p:nvPr/>
        </p:nvSpPr>
        <p:spPr>
          <a:xfrm>
            <a:off x="3059832" y="4941168"/>
            <a:ext cx="2088233" cy="1"/>
          </a:xfrm>
          <a:prstGeom prst="line">
            <a:avLst/>
          </a:prstGeom>
          <a:ln w="28575"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537" name="线条"/>
          <p:cNvSpPr/>
          <p:nvPr/>
        </p:nvSpPr>
        <p:spPr>
          <a:xfrm>
            <a:off x="3059832" y="5733255"/>
            <a:ext cx="2088233" cy="1"/>
          </a:xfrm>
          <a:prstGeom prst="line">
            <a:avLst/>
          </a:prstGeom>
          <a:ln w="28575"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538" name="线条"/>
          <p:cNvSpPr/>
          <p:nvPr/>
        </p:nvSpPr>
        <p:spPr>
          <a:xfrm>
            <a:off x="3059832" y="6453335"/>
            <a:ext cx="2088233" cy="1"/>
          </a:xfrm>
          <a:prstGeom prst="line">
            <a:avLst/>
          </a:prstGeom>
          <a:ln w="28575" cap="rnd">
            <a:solidFill>
              <a:srgbClr val="FF2600"/>
            </a:solidFill>
          </a:ln>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219857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304" name="Digital age"/>
          <p:cNvSpPr txBox="1">
            <a:spLocks noGrp="1"/>
          </p:cNvSpPr>
          <p:nvPr>
            <p:ph type="body" idx="1"/>
          </p:nvPr>
        </p:nvSpPr>
        <p:spPr>
          <a:prstGeom prst="rect">
            <a:avLst/>
          </a:prstGeom>
        </p:spPr>
        <p:txBody>
          <a:bodyPr/>
          <a:lstStyle/>
          <a:p>
            <a:r>
              <a:t>Digital age</a:t>
            </a:r>
          </a:p>
        </p:txBody>
      </p:sp>
      <p:pic>
        <p:nvPicPr>
          <p:cNvPr id="305" name="image21.png" descr="image21.png"/>
          <p:cNvPicPr>
            <a:picLocks noChangeAspect="1"/>
          </p:cNvPicPr>
          <p:nvPr/>
        </p:nvPicPr>
        <p:blipFill>
          <a:blip r:embed="rId2"/>
          <a:stretch>
            <a:fillRect/>
          </a:stretch>
        </p:blipFill>
        <p:spPr>
          <a:xfrm>
            <a:off x="6228184" y="2503939"/>
            <a:ext cx="2089608" cy="1357110"/>
          </a:xfrm>
          <a:prstGeom prst="rect">
            <a:avLst/>
          </a:prstGeom>
          <a:ln w="12700">
            <a:miter lim="400000"/>
          </a:ln>
        </p:spPr>
      </p:pic>
      <p:pic>
        <p:nvPicPr>
          <p:cNvPr id="306" name="image22.png" descr="image22.png"/>
          <p:cNvPicPr>
            <a:picLocks noChangeAspect="1"/>
          </p:cNvPicPr>
          <p:nvPr/>
        </p:nvPicPr>
        <p:blipFill>
          <a:blip r:embed="rId3"/>
          <a:stretch>
            <a:fillRect/>
          </a:stretch>
        </p:blipFill>
        <p:spPr>
          <a:xfrm>
            <a:off x="1585738" y="2503939"/>
            <a:ext cx="1368153" cy="1587788"/>
          </a:xfrm>
          <a:prstGeom prst="rect">
            <a:avLst/>
          </a:prstGeom>
          <a:ln w="12700">
            <a:miter lim="400000"/>
          </a:ln>
        </p:spPr>
      </p:pic>
      <p:sp>
        <p:nvSpPr>
          <p:cNvPr id="307" name="线条"/>
          <p:cNvSpPr/>
          <p:nvPr/>
        </p:nvSpPr>
        <p:spPr>
          <a:xfrm>
            <a:off x="3851919" y="3861048"/>
            <a:ext cx="1440161" cy="1"/>
          </a:xfrm>
          <a:prstGeom prst="line">
            <a:avLst/>
          </a:prstGeom>
          <a:ln w="76200" cap="rnd">
            <a:solidFill>
              <a:srgbClr val="0070C0"/>
            </a:solidFill>
            <a:tailEnd type="triangle"/>
          </a:ln>
        </p:spPr>
        <p:txBody>
          <a:bodyPr lIns="0" tIns="0" rIns="0" bIns="0"/>
          <a:lstStyle/>
          <a:p>
            <a:pPr defTabSz="457200">
              <a:defRPr sz="1200">
                <a:latin typeface="+mj-lt"/>
                <a:ea typeface="+mj-ea"/>
                <a:cs typeface="+mj-cs"/>
                <a:sym typeface="Helvetica"/>
              </a:defRPr>
            </a:pPr>
            <a:endParaRPr/>
          </a:p>
        </p:txBody>
      </p:sp>
      <p:pic>
        <p:nvPicPr>
          <p:cNvPr id="308" name="image23.png" descr="image23.png"/>
          <p:cNvPicPr>
            <a:picLocks noChangeAspect="1"/>
          </p:cNvPicPr>
          <p:nvPr/>
        </p:nvPicPr>
        <p:blipFill>
          <a:blip r:embed="rId4"/>
          <a:stretch>
            <a:fillRect/>
          </a:stretch>
        </p:blipFill>
        <p:spPr>
          <a:xfrm>
            <a:off x="3531542" y="2335426"/>
            <a:ext cx="2087582" cy="1336052"/>
          </a:xfrm>
          <a:prstGeom prst="rect">
            <a:avLst/>
          </a:prstGeom>
          <a:ln w="12700">
            <a:miter lim="400000"/>
          </a:ln>
        </p:spPr>
      </p:pic>
      <p:sp>
        <p:nvSpPr>
          <p:cNvPr id="309" name="film"/>
          <p:cNvSpPr/>
          <p:nvPr/>
        </p:nvSpPr>
        <p:spPr>
          <a:xfrm>
            <a:off x="1187624" y="4581128"/>
            <a:ext cx="187220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lstStyle>
          <a:p>
            <a:r>
              <a:t>film</a:t>
            </a:r>
          </a:p>
        </p:txBody>
      </p:sp>
      <p:sp>
        <p:nvSpPr>
          <p:cNvPr id="310" name="Charge-coupled Device，CCD"/>
          <p:cNvSpPr/>
          <p:nvPr/>
        </p:nvSpPr>
        <p:spPr>
          <a:xfrm>
            <a:off x="6372199" y="4581128"/>
            <a:ext cx="1872209" cy="688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ctr"/>
            <a:r>
              <a:t>Charge-coupled Device</a:t>
            </a:r>
            <a:r>
              <a:rPr>
                <a:latin typeface="+mj-lt"/>
                <a:ea typeface="+mj-ea"/>
                <a:cs typeface="+mj-cs"/>
                <a:sym typeface="Helvetica"/>
              </a:rPr>
              <a:t>，</a:t>
            </a:r>
            <a:r>
              <a:t>CCD</a:t>
            </a:r>
          </a:p>
        </p:txBody>
      </p:sp>
      <p:pic>
        <p:nvPicPr>
          <p:cNvPr id="311" name="image24.png" descr="image24.png"/>
          <p:cNvPicPr>
            <a:picLocks noChangeAspect="1"/>
          </p:cNvPicPr>
          <p:nvPr/>
        </p:nvPicPr>
        <p:blipFill>
          <a:blip r:embed="rId5"/>
          <a:stretch>
            <a:fillRect/>
          </a:stretch>
        </p:blipFill>
        <p:spPr>
          <a:xfrm>
            <a:off x="996950" y="1384300"/>
            <a:ext cx="7150100" cy="4089400"/>
          </a:xfrm>
          <a:prstGeom prst="rect">
            <a:avLst/>
          </a:prstGeom>
          <a:ln w="12700">
            <a:miter lim="400000"/>
          </a:ln>
        </p:spPr>
      </p:pic>
      <p:pic>
        <p:nvPicPr>
          <p:cNvPr id="312" name="image25.png" descr="image25.png"/>
          <p:cNvPicPr>
            <a:picLocks noChangeAspect="1"/>
          </p:cNvPicPr>
          <p:nvPr/>
        </p:nvPicPr>
        <p:blipFill>
          <a:blip r:embed="rId6"/>
          <a:stretch>
            <a:fillRect/>
          </a:stretch>
        </p:blipFill>
        <p:spPr>
          <a:xfrm>
            <a:off x="1457325" y="1133475"/>
            <a:ext cx="6229350" cy="4591050"/>
          </a:xfrm>
          <a:prstGeom prst="rect">
            <a:avLst/>
          </a:prstGeom>
          <a:ln w="12700">
            <a:miter lim="400000"/>
          </a:ln>
        </p:spPr>
      </p:pic>
    </p:spTree>
    <p:extLst>
      <p:ext uri="{BB962C8B-B14F-4D97-AF65-F5344CB8AC3E}">
        <p14:creationId xmlns:p14="http://schemas.microsoft.com/office/powerpoint/2010/main" val="159166736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iterate>
                                    <p:tmAbs val="0"/>
                                  </p:iterate>
                                  <p:childTnLst>
                                    <p:set>
                                      <p:cBhvr>
                                        <p:cTn id="6" fill="hold"/>
                                        <p:tgtEl>
                                          <p:spTgt spid="311"/>
                                        </p:tgtEl>
                                        <p:attrNameLst>
                                          <p:attrName>style.visibility</p:attrName>
                                        </p:attrNameLst>
                                      </p:cBhvr>
                                      <p:to>
                                        <p:strVal val="visible"/>
                                      </p:to>
                                    </p:set>
                                    <p:anim calcmode="lin" valueType="num">
                                      <p:cBhvr>
                                        <p:cTn id="7" dur="1000" fill="hold"/>
                                        <p:tgtEl>
                                          <p:spTgt spid="311"/>
                                        </p:tgtEl>
                                        <p:attrNameLst>
                                          <p:attrName>ppt_w</p:attrName>
                                        </p:attrNameLst>
                                      </p:cBhvr>
                                      <p:tavLst>
                                        <p:tav tm="0">
                                          <p:val>
                                            <p:fltVal val="0"/>
                                          </p:val>
                                        </p:tav>
                                        <p:tav tm="100000">
                                          <p:val>
                                            <p:strVal val="#ppt_w"/>
                                          </p:val>
                                        </p:tav>
                                      </p:tavLst>
                                    </p:anim>
                                    <p:anim calcmode="lin" valueType="num">
                                      <p:cBhvr>
                                        <p:cTn id="8" dur="1000" fill="hold"/>
                                        <p:tgtEl>
                                          <p:spTgt spid="311"/>
                                        </p:tgtEl>
                                        <p:attrNameLst>
                                          <p:attrName>ppt_h</p:attrName>
                                        </p:attrNameLst>
                                      </p:cBhvr>
                                      <p:tavLst>
                                        <p:tav tm="0">
                                          <p:val>
                                            <p:fltVal val="0"/>
                                          </p:val>
                                        </p:tav>
                                        <p:tav tm="100000">
                                          <p:val>
                                            <p:strVal val="#ppt_h"/>
                                          </p:val>
                                        </p:tav>
                                      </p:tavLst>
                                    </p:anim>
                                    <p:anim calcmode="lin" valueType="num">
                                      <p:cBhvr>
                                        <p:cTn id="9" dur="1000" fill="hold"/>
                                        <p:tgtEl>
                                          <p:spTgt spid="3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iterate>
                                    <p:tmAbs val="0"/>
                                  </p:iterate>
                                  <p:childTnLst>
                                    <p:set>
                                      <p:cBhvr>
                                        <p:cTn id="14" fill="hold"/>
                                        <p:tgtEl>
                                          <p:spTgt spid="312"/>
                                        </p:tgtEl>
                                        <p:attrNameLst>
                                          <p:attrName>style.visibility</p:attrName>
                                        </p:attrNameLst>
                                      </p:cBhvr>
                                      <p:to>
                                        <p:strVal val="visible"/>
                                      </p:to>
                                    </p:set>
                                    <p:anim calcmode="lin" valueType="num">
                                      <p:cBhvr>
                                        <p:cTn id="15" dur="500" fill="hold"/>
                                        <p:tgtEl>
                                          <p:spTgt spid="312"/>
                                        </p:tgtEl>
                                        <p:attrNameLst>
                                          <p:attrName>ppt_x</p:attrName>
                                        </p:attrNameLst>
                                      </p:cBhvr>
                                      <p:tavLst>
                                        <p:tav tm="0">
                                          <p:val>
                                            <p:strVal val="#ppt_x"/>
                                          </p:val>
                                        </p:tav>
                                        <p:tav tm="100000">
                                          <p:val>
                                            <p:strVal val="#ppt_x"/>
                                          </p:val>
                                        </p:tav>
                                      </p:tavLst>
                                    </p:anim>
                                    <p:anim calcmode="lin" valueType="num">
                                      <p:cBhvr>
                                        <p:cTn id="16" dur="500" fill="hold"/>
                                        <p:tgtEl>
                                          <p:spTgt spid="3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advAuto="0"/>
      <p:bldP spid="312" grpId="0"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Image processing data structure"/>
          <p:cNvSpPr txBox="1">
            <a:spLocks noGrp="1"/>
          </p:cNvSpPr>
          <p:nvPr>
            <p:ph type="title"/>
          </p:nvPr>
        </p:nvSpPr>
        <p:spPr>
          <a:prstGeom prst="rect">
            <a:avLst/>
          </a:prstGeom>
        </p:spPr>
        <p:txBody>
          <a:bodyPr/>
          <a:lstStyle>
            <a:lvl1pPr>
              <a:defRPr sz="3600"/>
            </a:lvl1pPr>
          </a:lstStyle>
          <a:p>
            <a:r>
              <a:t>Image processing data structure</a:t>
            </a:r>
          </a:p>
        </p:txBody>
      </p:sp>
      <p:sp>
        <p:nvSpPr>
          <p:cNvPr id="541" name="Matrices…"/>
          <p:cNvSpPr txBox="1">
            <a:spLocks noGrp="1"/>
          </p:cNvSpPr>
          <p:nvPr>
            <p:ph type="body" idx="1"/>
          </p:nvPr>
        </p:nvSpPr>
        <p:spPr>
          <a:prstGeom prst="rect">
            <a:avLst/>
          </a:prstGeom>
        </p:spPr>
        <p:txBody>
          <a:bodyPr/>
          <a:lstStyle/>
          <a:p>
            <a:r>
              <a:t>Matrices</a:t>
            </a:r>
          </a:p>
          <a:p>
            <a:r>
              <a:t>Chains </a:t>
            </a:r>
          </a:p>
          <a:p>
            <a:r>
              <a:t>Topological Data Structures </a:t>
            </a:r>
          </a:p>
          <a:p>
            <a:r>
              <a:t>Rational Structures</a:t>
            </a:r>
          </a:p>
        </p:txBody>
      </p:sp>
      <p:sp>
        <p:nvSpPr>
          <p:cNvPr id="542" name="线条"/>
          <p:cNvSpPr/>
          <p:nvPr/>
        </p:nvSpPr>
        <p:spPr>
          <a:xfrm>
            <a:off x="1043607" y="3068959"/>
            <a:ext cx="6120682" cy="1"/>
          </a:xfrm>
          <a:prstGeom prst="line">
            <a:avLst/>
          </a:prstGeom>
          <a:ln w="28575"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543" name="线条"/>
          <p:cNvSpPr/>
          <p:nvPr/>
        </p:nvSpPr>
        <p:spPr>
          <a:xfrm>
            <a:off x="1115616" y="3645024"/>
            <a:ext cx="7200801" cy="1"/>
          </a:xfrm>
          <a:prstGeom prst="line">
            <a:avLst/>
          </a:prstGeom>
          <a:ln w="28575"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544" name="Note…"/>
          <p:cNvSpPr/>
          <p:nvPr/>
        </p:nvSpPr>
        <p:spPr>
          <a:xfrm>
            <a:off x="899591" y="4581128"/>
            <a:ext cx="7848874" cy="935991"/>
          </a:xfrm>
          <a:prstGeom prst="rect">
            <a:avLst/>
          </a:prstGeom>
          <a:gradFill>
            <a:gsLst>
              <a:gs pos="0">
                <a:srgbClr val="ACE9FF"/>
              </a:gs>
              <a:gs pos="35000">
                <a:srgbClr val="C4EFFF"/>
              </a:gs>
              <a:gs pos="100000">
                <a:srgbClr val="E8F9FF"/>
              </a:gs>
            </a:gsLst>
            <a:lin ang="16200000"/>
          </a:gradFill>
          <a:ln w="6350" cap="rnd">
            <a:solidFill>
              <a:srgbClr val="5BB2CA"/>
            </a:solidFill>
          </a:ln>
          <a:effectLst>
            <a:outerShdw blurRad="50800" dist="25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b="1">
                <a:solidFill>
                  <a:srgbClr val="FF2600"/>
                </a:solidFill>
                <a:latin typeface="+mj-lt"/>
                <a:ea typeface="+mj-ea"/>
                <a:cs typeface="+mj-cs"/>
                <a:sym typeface="Helvetica"/>
              </a:defRPr>
            </a:pPr>
            <a:r>
              <a:t>Note</a:t>
            </a:r>
          </a:p>
          <a:p>
            <a:r>
              <a:t>Matrices to rational structures is a kind of relationship from low level to high level, i.e., from semantic independent to semantic dependent.</a:t>
            </a:r>
          </a:p>
        </p:txBody>
      </p:sp>
    </p:spTree>
    <p:extLst>
      <p:ext uri="{BB962C8B-B14F-4D97-AF65-F5344CB8AC3E}">
        <p14:creationId xmlns:p14="http://schemas.microsoft.com/office/powerpoint/2010/main" val="375821088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542"/>
                                        </p:tgtEl>
                                        <p:attrNameLst>
                                          <p:attrName>style.visibility</p:attrName>
                                        </p:attrNameLst>
                                      </p:cBhvr>
                                      <p:to>
                                        <p:strVal val="visible"/>
                                      </p:to>
                                    </p:set>
                                    <p:anim calcmode="lin" valueType="num">
                                      <p:cBhvr>
                                        <p:cTn id="7" dur="500" fill="hold"/>
                                        <p:tgtEl>
                                          <p:spTgt spid="542"/>
                                        </p:tgtEl>
                                        <p:attrNameLst>
                                          <p:attrName>ppt_x</p:attrName>
                                        </p:attrNameLst>
                                      </p:cBhvr>
                                      <p:tavLst>
                                        <p:tav tm="0">
                                          <p:val>
                                            <p:strVal val="#ppt_x"/>
                                          </p:val>
                                        </p:tav>
                                        <p:tav tm="100000">
                                          <p:val>
                                            <p:strVal val="#ppt_x"/>
                                          </p:val>
                                        </p:tav>
                                      </p:tavLst>
                                    </p:anim>
                                    <p:anim calcmode="lin" valueType="num">
                                      <p:cBhvr>
                                        <p:cTn id="8" dur="500" fill="hold"/>
                                        <p:tgtEl>
                                          <p:spTgt spid="5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543"/>
                                        </p:tgtEl>
                                        <p:attrNameLst>
                                          <p:attrName>style.visibility</p:attrName>
                                        </p:attrNameLst>
                                      </p:cBhvr>
                                      <p:to>
                                        <p:strVal val="visible"/>
                                      </p:to>
                                    </p:set>
                                    <p:anim calcmode="lin" valueType="num">
                                      <p:cBhvr>
                                        <p:cTn id="12" dur="500" fill="hold"/>
                                        <p:tgtEl>
                                          <p:spTgt spid="543"/>
                                        </p:tgtEl>
                                        <p:attrNameLst>
                                          <p:attrName>ppt_x</p:attrName>
                                        </p:attrNameLst>
                                      </p:cBhvr>
                                      <p:tavLst>
                                        <p:tav tm="0">
                                          <p:val>
                                            <p:strVal val="#ppt_x"/>
                                          </p:val>
                                        </p:tav>
                                        <p:tav tm="100000">
                                          <p:val>
                                            <p:strVal val="#ppt_x"/>
                                          </p:val>
                                        </p:tav>
                                      </p:tavLst>
                                    </p:anim>
                                    <p:anim calcmode="lin" valueType="num">
                                      <p:cBhvr>
                                        <p:cTn id="13" dur="500" fill="hold"/>
                                        <p:tgtEl>
                                          <p:spTgt spid="5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animBg="1" advAuto="0"/>
      <p:bldP spid="543"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Matrices"/>
          <p:cNvSpPr txBox="1">
            <a:spLocks noGrp="1"/>
          </p:cNvSpPr>
          <p:nvPr>
            <p:ph type="title"/>
          </p:nvPr>
        </p:nvSpPr>
        <p:spPr>
          <a:prstGeom prst="rect">
            <a:avLst/>
          </a:prstGeom>
        </p:spPr>
        <p:txBody>
          <a:bodyPr/>
          <a:lstStyle>
            <a:lvl1pPr>
              <a:defRPr sz="3600"/>
            </a:lvl1pPr>
          </a:lstStyle>
          <a:p>
            <a:r>
              <a:t>Matrices</a:t>
            </a:r>
          </a:p>
        </p:txBody>
      </p:sp>
      <p:sp>
        <p:nvSpPr>
          <p:cNvPr id="549" name="Matrix is the most common data structure for low-level representation of an image…"/>
          <p:cNvSpPr txBox="1">
            <a:spLocks noGrp="1"/>
          </p:cNvSpPr>
          <p:nvPr>
            <p:ph type="body" idx="1"/>
          </p:nvPr>
        </p:nvSpPr>
        <p:spPr>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defRPr sz="2400"/>
            </a:pPr>
            <a:r>
              <a:t>Matrix is the most common data structure for low-level representation of an image</a:t>
            </a:r>
          </a:p>
          <a:p>
            <a:pPr marL="731519" lvl="1" indent="-274319">
              <a:spcBef>
                <a:spcPts val="500"/>
              </a:spcBef>
              <a:buClr>
                <a:srgbClr val="60B5CC"/>
              </a:buClr>
              <a:defRPr sz="2400"/>
            </a:pPr>
            <a:r>
              <a:t>Elements of the matrix: gray level, brightness, or other properties</a:t>
            </a:r>
            <a:endParaRPr sz="2800"/>
          </a:p>
          <a:p>
            <a:pPr marL="731519" lvl="1" indent="-274319">
              <a:spcBef>
                <a:spcPts val="500"/>
              </a:spcBef>
              <a:buClr>
                <a:srgbClr val="60B5CC"/>
              </a:buClr>
              <a:defRPr sz="2400"/>
            </a:pPr>
            <a:r>
              <a:t>Access via coordinates of pixel location</a:t>
            </a:r>
            <a:endParaRPr sz="2800"/>
          </a:p>
          <a:p>
            <a:pPr marL="731519" lvl="1" indent="-274319">
              <a:spcBef>
                <a:spcPts val="600"/>
              </a:spcBef>
              <a:buClr>
                <a:srgbClr val="60B5CC"/>
              </a:buClr>
              <a:defRPr sz="2400"/>
            </a:pPr>
            <a:endParaRPr sz="2800"/>
          </a:p>
          <a:p>
            <a:pPr>
              <a:defRPr sz="2400" b="1">
                <a:latin typeface="+mj-lt"/>
                <a:ea typeface="+mj-ea"/>
                <a:cs typeface="+mj-cs"/>
                <a:sym typeface="Helvetica"/>
              </a:defRPr>
            </a:pPr>
            <a:r>
              <a:t>Binary images</a:t>
            </a:r>
            <a:r>
              <a:rPr b="0">
                <a:latin typeface="+mn-lt"/>
                <a:ea typeface="+mn-ea"/>
                <a:cs typeface="+mn-cs"/>
                <a:sym typeface="Corbel"/>
              </a:rPr>
              <a:t>: represented by a matrix containing only </a:t>
            </a:r>
            <a:r>
              <a:rPr b="0">
                <a:solidFill>
                  <a:srgbClr val="FF2600"/>
                </a:solidFill>
                <a:latin typeface="+mn-lt"/>
                <a:ea typeface="+mn-ea"/>
                <a:cs typeface="+mn-cs"/>
                <a:sym typeface="Corbel"/>
              </a:rPr>
              <a:t>zeros and ones</a:t>
            </a:r>
          </a:p>
        </p:txBody>
      </p:sp>
    </p:spTree>
    <p:extLst>
      <p:ext uri="{BB962C8B-B14F-4D97-AF65-F5344CB8AC3E}">
        <p14:creationId xmlns:p14="http://schemas.microsoft.com/office/powerpoint/2010/main" val="119713437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标题"/>
          <p:cNvSpPr txBox="1">
            <a:spLocks noGrp="1"/>
          </p:cNvSpPr>
          <p:nvPr>
            <p:ph type="title"/>
          </p:nvPr>
        </p:nvSpPr>
        <p:spPr>
          <a:prstGeom prst="rect">
            <a:avLst/>
          </a:prstGeom>
        </p:spPr>
        <p:txBody>
          <a:bodyPr/>
          <a:lstStyle/>
          <a:p>
            <a:endParaRPr/>
          </a:p>
        </p:txBody>
      </p:sp>
      <p:sp>
        <p:nvSpPr>
          <p:cNvPr id="552" name="Matrices of different resolution…"/>
          <p:cNvSpPr txBox="1">
            <a:spLocks noGrp="1"/>
          </p:cNvSpPr>
          <p:nvPr>
            <p:ph type="body" sz="half" idx="1"/>
          </p:nvPr>
        </p:nvSpPr>
        <p:spPr>
          <a:xfrm>
            <a:off x="457200" y="1775191"/>
            <a:ext cx="8229600" cy="1941842"/>
          </a:xfrm>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defRPr sz="2800"/>
            </a:pPr>
            <a:r>
              <a:t>Matrices of different resolution</a:t>
            </a:r>
          </a:p>
          <a:p>
            <a:pPr>
              <a:defRPr sz="2800"/>
            </a:pPr>
            <a:r>
              <a:t>Multispectral image represented by several matrices: each matrix containing an image corresponding to one spectral band</a:t>
            </a:r>
          </a:p>
        </p:txBody>
      </p:sp>
      <p:pic>
        <p:nvPicPr>
          <p:cNvPr id="553" name="image41.png" descr="image41.png"/>
          <p:cNvPicPr>
            <a:picLocks noChangeAspect="1"/>
          </p:cNvPicPr>
          <p:nvPr/>
        </p:nvPicPr>
        <p:blipFill>
          <a:blip r:embed="rId2"/>
          <a:stretch>
            <a:fillRect/>
          </a:stretch>
        </p:blipFill>
        <p:spPr>
          <a:xfrm>
            <a:off x="4139951" y="4245038"/>
            <a:ext cx="4276726" cy="2295526"/>
          </a:xfrm>
          <a:prstGeom prst="rect">
            <a:avLst/>
          </a:prstGeom>
          <a:ln w="12700">
            <a:miter lim="400000"/>
          </a:ln>
        </p:spPr>
      </p:pic>
      <p:pic>
        <p:nvPicPr>
          <p:cNvPr id="554" name="image42.png" descr="image42.png"/>
          <p:cNvPicPr>
            <a:picLocks noChangeAspect="1"/>
          </p:cNvPicPr>
          <p:nvPr/>
        </p:nvPicPr>
        <p:blipFill>
          <a:blip r:embed="rId3"/>
          <a:stretch>
            <a:fillRect/>
          </a:stretch>
        </p:blipFill>
        <p:spPr>
          <a:xfrm>
            <a:off x="1619249" y="4399110"/>
            <a:ext cx="1152526" cy="1304926"/>
          </a:xfrm>
          <a:prstGeom prst="rect">
            <a:avLst/>
          </a:prstGeom>
          <a:ln w="12700">
            <a:miter lim="400000"/>
          </a:ln>
        </p:spPr>
      </p:pic>
      <p:sp>
        <p:nvSpPr>
          <p:cNvPr id="555" name="Original face image"/>
          <p:cNvSpPr/>
          <p:nvPr/>
        </p:nvSpPr>
        <p:spPr>
          <a:xfrm>
            <a:off x="1187449" y="5832676"/>
            <a:ext cx="1871664" cy="701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spcBef>
                <a:spcPts val="1200"/>
              </a:spcBef>
              <a:defRPr sz="2000"/>
            </a:lvl1pPr>
          </a:lstStyle>
          <a:p>
            <a:r>
              <a:t>Original face image</a:t>
            </a:r>
          </a:p>
        </p:txBody>
      </p:sp>
    </p:spTree>
    <p:extLst>
      <p:ext uri="{BB962C8B-B14F-4D97-AF65-F5344CB8AC3E}">
        <p14:creationId xmlns:p14="http://schemas.microsoft.com/office/powerpoint/2010/main" val="342532546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Chains"/>
          <p:cNvSpPr txBox="1">
            <a:spLocks noGrp="1"/>
          </p:cNvSpPr>
          <p:nvPr>
            <p:ph type="title"/>
          </p:nvPr>
        </p:nvSpPr>
        <p:spPr>
          <a:prstGeom prst="rect">
            <a:avLst/>
          </a:prstGeom>
        </p:spPr>
        <p:txBody>
          <a:bodyPr/>
          <a:lstStyle/>
          <a:p>
            <a:r>
              <a:t>Chains</a:t>
            </a:r>
          </a:p>
        </p:txBody>
      </p:sp>
      <p:sp>
        <p:nvSpPr>
          <p:cNvPr id="558" name="Chain codes: Chains are used for description of object borders…"/>
          <p:cNvSpPr txBox="1">
            <a:spLocks noGrp="1"/>
          </p:cNvSpPr>
          <p:nvPr>
            <p:ph type="body" sz="half" idx="1"/>
          </p:nvPr>
        </p:nvSpPr>
        <p:spPr>
          <a:xfrm>
            <a:off x="457200" y="1600200"/>
            <a:ext cx="8229600" cy="2332857"/>
          </a:xfrm>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lnSpc>
                <a:spcPct val="90000"/>
              </a:lnSpc>
              <a:defRPr sz="2800"/>
            </a:pPr>
            <a:r>
              <a:t>Chain codes: </a:t>
            </a:r>
            <a:r>
              <a:rPr b="1">
                <a:latin typeface="+mj-lt"/>
                <a:ea typeface="+mj-ea"/>
                <a:cs typeface="+mj-cs"/>
                <a:sym typeface="Helvetica"/>
              </a:rPr>
              <a:t>Chains</a:t>
            </a:r>
            <a:r>
              <a:t> are used for description of object borders</a:t>
            </a:r>
          </a:p>
          <a:p>
            <a:pPr>
              <a:lnSpc>
                <a:spcPct val="90000"/>
              </a:lnSpc>
              <a:defRPr sz="2800"/>
            </a:pPr>
            <a:r>
              <a:t>Chains can be represented using static data structures (e.g., 1D arrays); their size is the longest length of the chain expected.</a:t>
            </a:r>
          </a:p>
        </p:txBody>
      </p:sp>
    </p:spTree>
    <p:extLst>
      <p:ext uri="{BB962C8B-B14F-4D97-AF65-F5344CB8AC3E}">
        <p14:creationId xmlns:p14="http://schemas.microsoft.com/office/powerpoint/2010/main" val="32287538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Chains: Run length encoding (RLE)"/>
          <p:cNvSpPr txBox="1">
            <a:spLocks noGrp="1"/>
          </p:cNvSpPr>
          <p:nvPr>
            <p:ph type="title"/>
          </p:nvPr>
        </p:nvSpPr>
        <p:spPr>
          <a:prstGeom prst="rect">
            <a:avLst/>
          </a:prstGeom>
        </p:spPr>
        <p:txBody>
          <a:bodyPr/>
          <a:lstStyle>
            <a:lvl1pPr>
              <a:defRPr sz="3600"/>
            </a:lvl1pPr>
          </a:lstStyle>
          <a:p>
            <a:r>
              <a:t>Chains: Run length encoding (RLE)</a:t>
            </a:r>
          </a:p>
        </p:txBody>
      </p:sp>
      <p:sp>
        <p:nvSpPr>
          <p:cNvPr id="561" name="In binary images, run length coding records only areas that belong to the object in the image; the area is then represented as a list of lists.…"/>
          <p:cNvSpPr txBox="1">
            <a:spLocks noGrp="1"/>
          </p:cNvSpPr>
          <p:nvPr>
            <p:ph type="body" sz="half" idx="1"/>
          </p:nvPr>
        </p:nvSpPr>
        <p:spPr>
          <a:xfrm>
            <a:off x="190499" y="1660891"/>
            <a:ext cx="5338938" cy="4625610"/>
          </a:xfrm>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lnSpc>
                <a:spcPct val="90000"/>
              </a:lnSpc>
              <a:defRPr sz="2400"/>
            </a:pPr>
            <a:r>
              <a:t>In binary images, run length coding records only areas that belong to the object in the image; the area is then represented as a list of lists. </a:t>
            </a:r>
          </a:p>
          <a:p>
            <a:pPr>
              <a:lnSpc>
                <a:spcPct val="90000"/>
              </a:lnSpc>
              <a:defRPr sz="2400"/>
            </a:pPr>
            <a:r>
              <a:t>Each row of the image is described by a sublist, the first element of which is the row number. </a:t>
            </a:r>
          </a:p>
          <a:p>
            <a:pPr>
              <a:lnSpc>
                <a:spcPct val="90000"/>
              </a:lnSpc>
              <a:defRPr sz="2400"/>
            </a:pPr>
            <a:r>
              <a:t>Subsequent terms are coordinate pairs; the first element of a pair is the beginning of a run and the second is the end. </a:t>
            </a:r>
          </a:p>
          <a:p>
            <a:pPr>
              <a:lnSpc>
                <a:spcPct val="90000"/>
              </a:lnSpc>
              <a:defRPr sz="2400"/>
            </a:pPr>
            <a:r>
              <a:t>There can be several such sequences in the row. </a:t>
            </a:r>
          </a:p>
        </p:txBody>
      </p:sp>
      <p:pic>
        <p:nvPicPr>
          <p:cNvPr id="562" name="image43.png" descr="image43.png"/>
          <p:cNvPicPr>
            <a:picLocks noChangeAspect="1"/>
          </p:cNvPicPr>
          <p:nvPr/>
        </p:nvPicPr>
        <p:blipFill>
          <a:blip r:embed="rId2"/>
          <a:stretch>
            <a:fillRect/>
          </a:stretch>
        </p:blipFill>
        <p:spPr>
          <a:xfrm>
            <a:off x="5526334" y="1814378"/>
            <a:ext cx="3596879" cy="3517575"/>
          </a:xfrm>
          <a:prstGeom prst="rect">
            <a:avLst/>
          </a:prstGeom>
          <a:ln w="12700">
            <a:miter lim="400000"/>
          </a:ln>
        </p:spPr>
      </p:pic>
    </p:spTree>
    <p:extLst>
      <p:ext uri="{BB962C8B-B14F-4D97-AF65-F5344CB8AC3E}">
        <p14:creationId xmlns:p14="http://schemas.microsoft.com/office/powerpoint/2010/main" val="367661506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Image processing programming"/>
          <p:cNvSpPr txBox="1">
            <a:spLocks noGrp="1"/>
          </p:cNvSpPr>
          <p:nvPr>
            <p:ph type="title"/>
          </p:nvPr>
        </p:nvSpPr>
        <p:spPr>
          <a:prstGeom prst="rect">
            <a:avLst/>
          </a:prstGeom>
        </p:spPr>
        <p:txBody>
          <a:bodyPr/>
          <a:lstStyle>
            <a:lvl1pPr>
              <a:defRPr sz="3600"/>
            </a:lvl1pPr>
          </a:lstStyle>
          <a:p>
            <a:r>
              <a:t> Image processing programming</a:t>
            </a:r>
          </a:p>
        </p:txBody>
      </p:sp>
      <p:sp>
        <p:nvSpPr>
          <p:cNvPr id="565" name="Windows APIs for accessing DIB…"/>
          <p:cNvSpPr txBox="1">
            <a:spLocks noGrp="1"/>
          </p:cNvSpPr>
          <p:nvPr>
            <p:ph type="body" sz="half" idx="1"/>
          </p:nvPr>
        </p:nvSpPr>
        <p:spPr>
          <a:xfrm>
            <a:off x="374848" y="1844824"/>
            <a:ext cx="8229601" cy="1581802"/>
          </a:xfrm>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defRPr sz="2800"/>
            </a:pPr>
            <a:r>
              <a:t>Windows APIs for accessing DIB</a:t>
            </a:r>
          </a:p>
          <a:p>
            <a:pPr>
              <a:defRPr sz="2800"/>
            </a:pPr>
            <a:r>
              <a:t> VC++ programming and example</a:t>
            </a:r>
          </a:p>
          <a:p>
            <a:pPr>
              <a:defRPr sz="2800"/>
            </a:pPr>
            <a:r>
              <a:t> Matlab image processing toolbox</a:t>
            </a:r>
          </a:p>
        </p:txBody>
      </p:sp>
    </p:spTree>
    <p:extLst>
      <p:ext uri="{BB962C8B-B14F-4D97-AF65-F5344CB8AC3E}">
        <p14:creationId xmlns:p14="http://schemas.microsoft.com/office/powerpoint/2010/main" val="418592273"/>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Windows APIs for accessing DIB"/>
          <p:cNvSpPr txBox="1">
            <a:spLocks noGrp="1"/>
          </p:cNvSpPr>
          <p:nvPr>
            <p:ph type="title"/>
          </p:nvPr>
        </p:nvSpPr>
        <p:spPr>
          <a:prstGeom prst="rect">
            <a:avLst/>
          </a:prstGeom>
        </p:spPr>
        <p:txBody>
          <a:bodyPr/>
          <a:lstStyle>
            <a:lvl1pPr>
              <a:defRPr sz="3600"/>
            </a:lvl1pPr>
          </a:lstStyle>
          <a:p>
            <a:r>
              <a:t>Windows APIs for accessing DIB</a:t>
            </a:r>
          </a:p>
        </p:txBody>
      </p:sp>
      <p:sp>
        <p:nvSpPr>
          <p:cNvPr id="568" name="LoadImage…"/>
          <p:cNvSpPr txBox="1">
            <a:spLocks noGrp="1"/>
          </p:cNvSpPr>
          <p:nvPr>
            <p:ph type="body" idx="1"/>
          </p:nvPr>
        </p:nvSpPr>
        <p:spPr>
          <a:xfrm>
            <a:off x="179511" y="1539694"/>
            <a:ext cx="8784978" cy="4985651"/>
          </a:xfrm>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lnSpc>
                <a:spcPct val="90000"/>
              </a:lnSpc>
              <a:defRPr sz="2400"/>
            </a:pPr>
            <a:r>
              <a:t>LoadImage</a:t>
            </a:r>
          </a:p>
          <a:p>
            <a:pPr marL="274319" lvl="1" indent="182880">
              <a:lnSpc>
                <a:spcPct val="90000"/>
              </a:lnSpc>
              <a:spcBef>
                <a:spcPts val="500"/>
              </a:spcBef>
              <a:buSzTx/>
              <a:buFont typeface="Wingdings 2"/>
              <a:buNone/>
              <a:defRPr sz="2400"/>
            </a:pPr>
            <a:r>
              <a:t>HANDLE LoadImage(HINSTANCE hinst,</a:t>
            </a:r>
            <a:endParaRPr sz="2800"/>
          </a:p>
          <a:p>
            <a:pPr marL="274319" lvl="1" indent="182880">
              <a:lnSpc>
                <a:spcPct val="90000"/>
              </a:lnSpc>
              <a:spcBef>
                <a:spcPts val="500"/>
              </a:spcBef>
              <a:buSzTx/>
              <a:buFont typeface="Wingdings 2"/>
              <a:buNone/>
              <a:defRPr sz="2400"/>
            </a:pPr>
            <a:r>
              <a:t>    LPCTSTR lpszName,</a:t>
            </a:r>
            <a:endParaRPr sz="2800"/>
          </a:p>
          <a:p>
            <a:pPr marL="274319" lvl="1" indent="182880">
              <a:lnSpc>
                <a:spcPct val="90000"/>
              </a:lnSpc>
              <a:spcBef>
                <a:spcPts val="500"/>
              </a:spcBef>
              <a:buSzTx/>
              <a:buFont typeface="Wingdings 2"/>
              <a:buNone/>
              <a:defRPr sz="2400"/>
            </a:pPr>
            <a:r>
              <a:t>    UINT uType,</a:t>
            </a:r>
            <a:endParaRPr sz="2800"/>
          </a:p>
          <a:p>
            <a:pPr marL="274319" lvl="1" indent="182880">
              <a:lnSpc>
                <a:spcPct val="90000"/>
              </a:lnSpc>
              <a:spcBef>
                <a:spcPts val="500"/>
              </a:spcBef>
              <a:buSzTx/>
              <a:buFont typeface="Wingdings 2"/>
              <a:buNone/>
              <a:defRPr sz="2400"/>
            </a:pPr>
            <a:r>
              <a:t>    int cxDesired,</a:t>
            </a:r>
            <a:endParaRPr sz="2800"/>
          </a:p>
          <a:p>
            <a:pPr marL="274319" lvl="1" indent="182880">
              <a:lnSpc>
                <a:spcPct val="90000"/>
              </a:lnSpc>
              <a:spcBef>
                <a:spcPts val="500"/>
              </a:spcBef>
              <a:buSzTx/>
              <a:buFont typeface="Wingdings 2"/>
              <a:buNone/>
              <a:defRPr sz="2400"/>
            </a:pPr>
            <a:r>
              <a:t>    int cyDesired,</a:t>
            </a:r>
            <a:endParaRPr sz="2800"/>
          </a:p>
          <a:p>
            <a:pPr marL="274319" lvl="1" indent="182880">
              <a:lnSpc>
                <a:spcPct val="90000"/>
              </a:lnSpc>
              <a:spcBef>
                <a:spcPts val="500"/>
              </a:spcBef>
              <a:buSzTx/>
              <a:buFont typeface="Wingdings 2"/>
              <a:buNone/>
              <a:defRPr sz="2400"/>
            </a:pPr>
            <a:r>
              <a:t>    UINT fuLoad</a:t>
            </a:r>
          </a:p>
          <a:p>
            <a:pPr marL="274319" lvl="1" indent="182880">
              <a:lnSpc>
                <a:spcPct val="90000"/>
              </a:lnSpc>
              <a:spcBef>
                <a:spcPts val="500"/>
              </a:spcBef>
              <a:buSzTx/>
              <a:buFont typeface="Wingdings 2"/>
              <a:buNone/>
              <a:defRPr sz="2400"/>
            </a:pPr>
            <a:r>
              <a:t>);</a:t>
            </a:r>
            <a:endParaRPr sz="2800"/>
          </a:p>
          <a:p>
            <a:pPr>
              <a:lnSpc>
                <a:spcPct val="90000"/>
              </a:lnSpc>
              <a:defRPr sz="2400"/>
            </a:pPr>
            <a:r>
              <a:t>Display DIB</a:t>
            </a:r>
          </a:p>
          <a:p>
            <a:pPr marL="731519" lvl="1" indent="-274319">
              <a:lnSpc>
                <a:spcPct val="90000"/>
              </a:lnSpc>
              <a:spcBef>
                <a:spcPts val="500"/>
              </a:spcBef>
              <a:buClr>
                <a:srgbClr val="60B5CC"/>
              </a:buClr>
              <a:defRPr sz="2400"/>
            </a:pPr>
            <a:r>
              <a:t>BitBlt</a:t>
            </a:r>
          </a:p>
          <a:p>
            <a:pPr marL="731519" lvl="1" indent="-274319">
              <a:lnSpc>
                <a:spcPct val="90000"/>
              </a:lnSpc>
              <a:spcBef>
                <a:spcPts val="500"/>
              </a:spcBef>
              <a:buClr>
                <a:srgbClr val="60B5CC"/>
              </a:buClr>
              <a:defRPr sz="2400"/>
            </a:pPr>
            <a:r>
              <a:t>SetDIBitsToDevice</a:t>
            </a:r>
          </a:p>
          <a:p>
            <a:pPr marL="731519" lvl="1" indent="-274319">
              <a:lnSpc>
                <a:spcPct val="90000"/>
              </a:lnSpc>
              <a:spcBef>
                <a:spcPts val="500"/>
              </a:spcBef>
              <a:buClr>
                <a:srgbClr val="60B5CC"/>
              </a:buClr>
              <a:defRPr sz="2400"/>
            </a:pPr>
            <a:r>
              <a:t>StretchDIBits</a:t>
            </a:r>
          </a:p>
        </p:txBody>
      </p:sp>
      <p:sp>
        <p:nvSpPr>
          <p:cNvPr id="569" name="#include &lt;windows.h&gt;"/>
          <p:cNvSpPr/>
          <p:nvPr/>
        </p:nvSpPr>
        <p:spPr>
          <a:xfrm>
            <a:off x="5580112" y="3068960"/>
            <a:ext cx="3240361" cy="380366"/>
          </a:xfrm>
          <a:prstGeom prst="rect">
            <a:avLst/>
          </a:prstGeom>
          <a:ln>
            <a:solidFill>
              <a:srgbClr val="FF26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#include &lt;windows.h&gt;</a:t>
            </a:r>
          </a:p>
        </p:txBody>
      </p:sp>
    </p:spTree>
    <p:extLst>
      <p:ext uri="{BB962C8B-B14F-4D97-AF65-F5344CB8AC3E}">
        <p14:creationId xmlns:p14="http://schemas.microsoft.com/office/powerpoint/2010/main" val="324355505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VC++ programming and example"/>
          <p:cNvSpPr txBox="1">
            <a:spLocks noGrp="1"/>
          </p:cNvSpPr>
          <p:nvPr>
            <p:ph type="title"/>
          </p:nvPr>
        </p:nvSpPr>
        <p:spPr>
          <a:prstGeom prst="rect">
            <a:avLst/>
          </a:prstGeom>
        </p:spPr>
        <p:txBody>
          <a:bodyPr/>
          <a:lstStyle>
            <a:lvl1pPr>
              <a:defRPr sz="3600"/>
            </a:lvl1pPr>
          </a:lstStyle>
          <a:p>
            <a:r>
              <a:t> VC++ programming and example</a:t>
            </a:r>
          </a:p>
        </p:txBody>
      </p:sp>
      <p:sp>
        <p:nvSpPr>
          <p:cNvPr id="572" name="正文"/>
          <p:cNvSpPr txBox="1">
            <a:spLocks noGrp="1"/>
          </p:cNvSpPr>
          <p:nvPr>
            <p:ph type="body" idx="1"/>
          </p:nvPr>
        </p:nvSpPr>
        <p:spPr>
          <a:prstGeom prst="rect">
            <a:avLst/>
          </a:prstGeom>
        </p:spPr>
        <p:txBody>
          <a:bodyPr/>
          <a:lstStyle/>
          <a:p>
            <a:endParaRPr/>
          </a:p>
        </p:txBody>
      </p:sp>
      <p:pic>
        <p:nvPicPr>
          <p:cNvPr id="573" name="image44.png" descr="image44.png"/>
          <p:cNvPicPr>
            <a:picLocks noChangeAspect="1"/>
          </p:cNvPicPr>
          <p:nvPr/>
        </p:nvPicPr>
        <p:blipFill>
          <a:blip r:embed="rId2"/>
          <a:stretch>
            <a:fillRect/>
          </a:stretch>
        </p:blipFill>
        <p:spPr>
          <a:xfrm>
            <a:off x="251519" y="1556791"/>
            <a:ext cx="8712970" cy="5127303"/>
          </a:xfrm>
          <a:prstGeom prst="rect">
            <a:avLst/>
          </a:prstGeom>
          <a:ln w="12700">
            <a:miter lim="400000"/>
          </a:ln>
        </p:spPr>
      </p:pic>
    </p:spTree>
    <p:extLst>
      <p:ext uri="{BB962C8B-B14F-4D97-AF65-F5344CB8AC3E}">
        <p14:creationId xmlns:p14="http://schemas.microsoft.com/office/powerpoint/2010/main" val="352777105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VC++ programming and example"/>
          <p:cNvSpPr txBox="1">
            <a:spLocks noGrp="1"/>
          </p:cNvSpPr>
          <p:nvPr>
            <p:ph type="title"/>
          </p:nvPr>
        </p:nvSpPr>
        <p:spPr>
          <a:prstGeom prst="rect">
            <a:avLst/>
          </a:prstGeom>
        </p:spPr>
        <p:txBody>
          <a:bodyPr/>
          <a:lstStyle>
            <a:lvl1pPr>
              <a:defRPr sz="3600"/>
            </a:lvl1pPr>
          </a:lstStyle>
          <a:p>
            <a:r>
              <a:t> VC++ programming and example</a:t>
            </a:r>
          </a:p>
        </p:txBody>
      </p:sp>
      <p:sp>
        <p:nvSpPr>
          <p:cNvPr id="576" name="正文"/>
          <p:cNvSpPr txBox="1">
            <a:spLocks noGrp="1"/>
          </p:cNvSpPr>
          <p:nvPr>
            <p:ph type="body" idx="1"/>
          </p:nvPr>
        </p:nvSpPr>
        <p:spPr>
          <a:prstGeom prst="rect">
            <a:avLst/>
          </a:prstGeom>
        </p:spPr>
        <p:txBody>
          <a:bodyPr/>
          <a:lstStyle/>
          <a:p>
            <a:endParaRPr/>
          </a:p>
        </p:txBody>
      </p:sp>
      <p:pic>
        <p:nvPicPr>
          <p:cNvPr id="577" name="image45.png" descr="image45.png"/>
          <p:cNvPicPr>
            <a:picLocks noChangeAspect="1"/>
          </p:cNvPicPr>
          <p:nvPr/>
        </p:nvPicPr>
        <p:blipFill>
          <a:blip r:embed="rId2"/>
          <a:stretch>
            <a:fillRect/>
          </a:stretch>
        </p:blipFill>
        <p:spPr>
          <a:xfrm>
            <a:off x="349250" y="1484783"/>
            <a:ext cx="8445500" cy="4838701"/>
          </a:xfrm>
          <a:prstGeom prst="rect">
            <a:avLst/>
          </a:prstGeom>
          <a:ln w="12700">
            <a:miter lim="400000"/>
          </a:ln>
        </p:spPr>
      </p:pic>
    </p:spTree>
    <p:extLst>
      <p:ext uri="{BB962C8B-B14F-4D97-AF65-F5344CB8AC3E}">
        <p14:creationId xmlns:p14="http://schemas.microsoft.com/office/powerpoint/2010/main" val="28892761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Matlab image processing toolbox"/>
          <p:cNvSpPr txBox="1">
            <a:spLocks noGrp="1"/>
          </p:cNvSpPr>
          <p:nvPr>
            <p:ph type="title"/>
          </p:nvPr>
        </p:nvSpPr>
        <p:spPr>
          <a:prstGeom prst="rect">
            <a:avLst/>
          </a:prstGeom>
        </p:spPr>
        <p:txBody>
          <a:bodyPr/>
          <a:lstStyle/>
          <a:p>
            <a:pPr>
              <a:defRPr sz="3600">
                <a:latin typeface="Times New Roman"/>
                <a:ea typeface="Times New Roman"/>
                <a:cs typeface="Times New Roman"/>
                <a:sym typeface="Times New Roman"/>
              </a:defRPr>
            </a:pPr>
            <a:r>
              <a:t> </a:t>
            </a:r>
            <a:r>
              <a:rPr>
                <a:latin typeface="+mj-lt"/>
                <a:ea typeface="+mj-ea"/>
                <a:cs typeface="+mj-cs"/>
                <a:sym typeface="Helvetica"/>
              </a:rPr>
              <a:t>Matlab image processing toolbox</a:t>
            </a:r>
          </a:p>
        </p:txBody>
      </p:sp>
      <p:sp>
        <p:nvSpPr>
          <p:cNvPr id="580" name="MATLAB  and Image Processing Toolbox provide lots of image processing functions.…"/>
          <p:cNvSpPr txBox="1">
            <a:spLocks noGrp="1"/>
          </p:cNvSpPr>
          <p:nvPr>
            <p:ph type="body" idx="1"/>
          </p:nvPr>
        </p:nvSpPr>
        <p:spPr>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defRPr sz="2800"/>
            </a:pPr>
            <a:r>
              <a:t>MATLAB  and Image Processing Toolbox provide lots of image processing functions. </a:t>
            </a:r>
          </a:p>
          <a:p>
            <a:pPr>
              <a:defRPr sz="2800"/>
            </a:pPr>
            <a:r>
              <a:t>Users can use these functions to analyze the image data, acquire image details and design suitable filters. </a:t>
            </a:r>
          </a:p>
          <a:p>
            <a:pPr>
              <a:defRPr sz="2800"/>
            </a:pPr>
            <a:r>
              <a:t>With the designed filters, you can perform de-noise, enhancement, etc..</a:t>
            </a:r>
          </a:p>
          <a:p>
            <a:pPr>
              <a:defRPr sz="2800" b="1">
                <a:latin typeface="+mj-lt"/>
                <a:ea typeface="+mj-ea"/>
                <a:cs typeface="+mj-cs"/>
                <a:sym typeface="Helvetica"/>
              </a:defRPr>
            </a:pPr>
            <a:r>
              <a:t>OR</a:t>
            </a:r>
            <a:r>
              <a:rPr b="0">
                <a:latin typeface="+mn-lt"/>
                <a:ea typeface="+mn-ea"/>
                <a:cs typeface="+mn-cs"/>
                <a:sym typeface="Corbel"/>
              </a:rPr>
              <a:t> you can design a comprehensive filter by using </a:t>
            </a:r>
            <a:r>
              <a:t>Simulink</a:t>
            </a:r>
            <a:r>
              <a:rPr b="0">
                <a:latin typeface="+mn-lt"/>
                <a:ea typeface="+mn-ea"/>
                <a:cs typeface="+mn-cs"/>
                <a:sym typeface="Corbel"/>
              </a:rPr>
              <a:t>: just </a:t>
            </a:r>
            <a:r>
              <a:rPr b="0">
                <a:solidFill>
                  <a:srgbClr val="FF2600"/>
                </a:solidFill>
                <a:latin typeface="+mn-lt"/>
                <a:ea typeface="+mn-ea"/>
                <a:cs typeface="+mn-cs"/>
                <a:sym typeface="Corbel"/>
              </a:rPr>
              <a:t>drag-and-drop</a:t>
            </a:r>
            <a:r>
              <a:rPr b="0">
                <a:latin typeface="+mn-lt"/>
                <a:ea typeface="+mn-ea"/>
                <a:cs typeface="+mn-cs"/>
                <a:sym typeface="Corbel"/>
              </a:rPr>
              <a:t> is needed.</a:t>
            </a:r>
          </a:p>
        </p:txBody>
      </p:sp>
    </p:spTree>
    <p:extLst>
      <p:ext uri="{BB962C8B-B14F-4D97-AF65-F5344CB8AC3E}">
        <p14:creationId xmlns:p14="http://schemas.microsoft.com/office/powerpoint/2010/main" val="41503189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315" name="Digital camera…"/>
          <p:cNvSpPr txBox="1">
            <a:spLocks noGrp="1"/>
          </p:cNvSpPr>
          <p:nvPr>
            <p:ph type="body" idx="1"/>
          </p:nvPr>
        </p:nvSpPr>
        <p:spPr>
          <a:xfrm>
            <a:off x="457200" y="1971743"/>
            <a:ext cx="8229600" cy="4625610"/>
          </a:xfrm>
          <a:prstGeom prst="rect">
            <a:avLst/>
          </a:prstGeom>
        </p:spPr>
        <p:txBody>
          <a:bodyPr/>
          <a:lstStyle/>
          <a:p>
            <a:pPr>
              <a:defRPr sz="2400"/>
            </a:pPr>
            <a:r>
              <a:t>Digital camera</a:t>
            </a:r>
          </a:p>
          <a:p>
            <a:pPr marL="731519" lvl="1" indent="-274319">
              <a:spcBef>
                <a:spcPts val="500"/>
              </a:spcBef>
              <a:buClr>
                <a:srgbClr val="60B5CC"/>
              </a:buClr>
              <a:defRPr sz="2400"/>
            </a:pPr>
            <a:r>
              <a:t>Begin in 1961 towards altitude measuring of spacecraft.</a:t>
            </a:r>
            <a:endParaRPr sz="2800"/>
          </a:p>
          <a:p>
            <a:pPr marL="731519" lvl="1" indent="-274319">
              <a:spcBef>
                <a:spcPts val="500"/>
              </a:spcBef>
              <a:buClr>
                <a:srgbClr val="60B5CC"/>
              </a:buClr>
              <a:defRPr sz="2400"/>
            </a:pPr>
            <a:r>
              <a:t>The first true digital camera: 1988, Fuji DS-1P, never exported.</a:t>
            </a:r>
            <a:endParaRPr sz="2800"/>
          </a:p>
          <a:p>
            <a:pPr marL="731519" lvl="1" indent="-274319">
              <a:spcBef>
                <a:spcPts val="500"/>
              </a:spcBef>
              <a:buClr>
                <a:srgbClr val="60B5CC"/>
              </a:buClr>
              <a:defRPr sz="2400"/>
            </a:pPr>
            <a:r>
              <a:t>The first commercially available digital camera: 1990-Logitech Fotoman.</a:t>
            </a:r>
            <a:endParaRPr sz="2800"/>
          </a:p>
          <a:p>
            <a:pPr marL="731519" lvl="1" indent="-274319">
              <a:spcBef>
                <a:spcPts val="500"/>
              </a:spcBef>
              <a:buClr>
                <a:srgbClr val="60B5CC"/>
              </a:buClr>
              <a:defRPr sz="2400"/>
            </a:pPr>
            <a:r>
              <a:t>Representative product: Kodak DCS-100.</a:t>
            </a:r>
            <a:endParaRPr sz="2800"/>
          </a:p>
          <a:p>
            <a:pPr marL="731519" lvl="1" indent="-274319">
              <a:spcBef>
                <a:spcPts val="500"/>
              </a:spcBef>
              <a:buClr>
                <a:srgbClr val="60B5CC"/>
              </a:buClr>
              <a:defRPr sz="2400"/>
            </a:pPr>
            <a:r>
              <a:t>The first DLSR: Nikon D1</a:t>
            </a:r>
          </a:p>
        </p:txBody>
      </p:sp>
      <p:pic>
        <p:nvPicPr>
          <p:cNvPr id="316" name="image26.png" descr="image26.png"/>
          <p:cNvPicPr>
            <a:picLocks noChangeAspect="1"/>
          </p:cNvPicPr>
          <p:nvPr/>
        </p:nvPicPr>
        <p:blipFill>
          <a:blip r:embed="rId2"/>
          <a:stretch>
            <a:fillRect/>
          </a:stretch>
        </p:blipFill>
        <p:spPr>
          <a:xfrm>
            <a:off x="6588224" y="548679"/>
            <a:ext cx="2143126" cy="1590676"/>
          </a:xfrm>
          <a:prstGeom prst="rect">
            <a:avLst/>
          </a:prstGeom>
          <a:ln w="12700">
            <a:miter lim="400000"/>
          </a:ln>
        </p:spPr>
      </p:pic>
    </p:spTree>
    <p:extLst>
      <p:ext uri="{BB962C8B-B14F-4D97-AF65-F5344CB8AC3E}">
        <p14:creationId xmlns:p14="http://schemas.microsoft.com/office/powerpoint/2010/main" val="243061452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Matlab image processing functions"/>
          <p:cNvSpPr txBox="1">
            <a:spLocks noGrp="1"/>
          </p:cNvSpPr>
          <p:nvPr>
            <p:ph type="title"/>
          </p:nvPr>
        </p:nvSpPr>
        <p:spPr>
          <a:prstGeom prst="rect">
            <a:avLst/>
          </a:prstGeom>
        </p:spPr>
        <p:txBody>
          <a:bodyPr/>
          <a:lstStyle>
            <a:lvl1pPr>
              <a:defRPr sz="3600"/>
            </a:lvl1pPr>
          </a:lstStyle>
          <a:p>
            <a:r>
              <a:t>Matlab image processing functions</a:t>
            </a:r>
          </a:p>
        </p:txBody>
      </p:sp>
      <p:sp>
        <p:nvSpPr>
          <p:cNvPr id="585" name="Imread…"/>
          <p:cNvSpPr txBox="1">
            <a:spLocks noGrp="1"/>
          </p:cNvSpPr>
          <p:nvPr>
            <p:ph type="body" idx="1"/>
          </p:nvPr>
        </p:nvSpPr>
        <p:spPr>
          <a:prstGeom prst="rect">
            <a:avLst/>
          </a:prstGeom>
        </p:spPr>
        <p:txBody>
          <a:bodyPr/>
          <a:lstStyle/>
          <a:p>
            <a:r>
              <a:t>Imread</a:t>
            </a:r>
          </a:p>
          <a:p>
            <a:r>
              <a:t>Imwrite</a:t>
            </a:r>
          </a:p>
          <a:p>
            <a:r>
              <a:t>Imshow</a:t>
            </a:r>
          </a:p>
        </p:txBody>
      </p:sp>
      <p:sp>
        <p:nvSpPr>
          <p:cNvPr id="586" name="I = imread('pout.tif');…"/>
          <p:cNvSpPr/>
          <p:nvPr/>
        </p:nvSpPr>
        <p:spPr>
          <a:xfrm>
            <a:off x="899591" y="3573016"/>
            <a:ext cx="7704858" cy="1774191"/>
          </a:xfrm>
          <a:prstGeom prst="rect">
            <a:avLst/>
          </a:prstGeom>
          <a:gradFill>
            <a:gsLst>
              <a:gs pos="0">
                <a:srgbClr val="ACE9FF"/>
              </a:gs>
              <a:gs pos="35000">
                <a:srgbClr val="C4EFFF"/>
              </a:gs>
              <a:gs pos="100000">
                <a:srgbClr val="E8F9FF"/>
              </a:gs>
            </a:gsLst>
            <a:lin ang="16200000"/>
          </a:gradFill>
          <a:ln w="6350" cap="rnd">
            <a:solidFill>
              <a:srgbClr val="5BB2CA"/>
            </a:solidFill>
          </a:ln>
          <a:effectLst>
            <a:outerShdw blurRad="50800" dist="25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2400">
                <a:solidFill>
                  <a:srgbClr val="0326CC"/>
                </a:solidFill>
                <a:latin typeface="Arial Unicode MS"/>
                <a:ea typeface="Arial Unicode MS"/>
                <a:cs typeface="Arial Unicode MS"/>
                <a:sym typeface="Arial Unicode MS"/>
              </a:defRPr>
            </a:pPr>
            <a:r>
              <a:t>I = imread('pout.tif');</a:t>
            </a:r>
          </a:p>
          <a:p>
            <a:pPr>
              <a:defRPr sz="2400">
                <a:solidFill>
                  <a:srgbClr val="0326CC"/>
                </a:solidFill>
                <a:latin typeface="Arial Unicode MS"/>
                <a:ea typeface="Arial Unicode MS"/>
                <a:cs typeface="Arial Unicode MS"/>
                <a:sym typeface="Arial Unicode MS"/>
              </a:defRPr>
            </a:pPr>
            <a:r>
              <a:t>imshow(I)</a:t>
            </a:r>
          </a:p>
          <a:p>
            <a:pPr>
              <a:defRPr sz="2400">
                <a:solidFill>
                  <a:srgbClr val="0326CC"/>
                </a:solidFill>
                <a:latin typeface="Arial Unicode MS"/>
                <a:ea typeface="Arial Unicode MS"/>
                <a:cs typeface="Arial Unicode MS"/>
                <a:sym typeface="Arial Unicode MS"/>
              </a:defRPr>
            </a:pPr>
            <a:r>
              <a:t>I2 = histeq(I);</a:t>
            </a:r>
          </a:p>
          <a:p>
            <a:pPr>
              <a:defRPr sz="2400">
                <a:solidFill>
                  <a:srgbClr val="0326CC"/>
                </a:solidFill>
                <a:latin typeface="Arial Unicode MS"/>
                <a:ea typeface="Arial Unicode MS"/>
                <a:cs typeface="Arial Unicode MS"/>
                <a:sym typeface="Arial Unicode MS"/>
              </a:defRPr>
            </a:pPr>
            <a:r>
              <a:t>Imshow(I2)</a:t>
            </a:r>
          </a:p>
        </p:txBody>
      </p:sp>
    </p:spTree>
    <p:extLst>
      <p:ext uri="{BB962C8B-B14F-4D97-AF65-F5344CB8AC3E}">
        <p14:creationId xmlns:p14="http://schemas.microsoft.com/office/powerpoint/2010/main" val="392305212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mage Processing Toolbox"/>
          <p:cNvSpPr txBox="1">
            <a:spLocks noGrp="1"/>
          </p:cNvSpPr>
          <p:nvPr>
            <p:ph type="title"/>
          </p:nvPr>
        </p:nvSpPr>
        <p:spPr>
          <a:prstGeom prst="rect">
            <a:avLst/>
          </a:prstGeom>
        </p:spPr>
        <p:txBody>
          <a:bodyPr/>
          <a:lstStyle>
            <a:lvl1pPr>
              <a:defRPr sz="3600"/>
            </a:lvl1pPr>
          </a:lstStyle>
          <a:p>
            <a:r>
              <a:t>Image Processing Toolbox</a:t>
            </a:r>
          </a:p>
        </p:txBody>
      </p:sp>
      <p:sp>
        <p:nvSpPr>
          <p:cNvPr id="589" name="Image display and exploration…"/>
          <p:cNvSpPr txBox="1">
            <a:spLocks noGrp="1"/>
          </p:cNvSpPr>
          <p:nvPr>
            <p:ph type="body" idx="1"/>
          </p:nvPr>
        </p:nvSpPr>
        <p:spPr>
          <a:xfrm>
            <a:off x="457200" y="1775191"/>
            <a:ext cx="8229600" cy="3598026"/>
          </a:xfrm>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lnSpc>
                <a:spcPct val="80000"/>
              </a:lnSpc>
              <a:defRPr sz="2400"/>
            </a:pPr>
            <a:r>
              <a:t> Image display and exploration  </a:t>
            </a:r>
          </a:p>
          <a:p>
            <a:pPr>
              <a:lnSpc>
                <a:spcPct val="80000"/>
              </a:lnSpc>
              <a:defRPr sz="2400"/>
            </a:pPr>
            <a:r>
              <a:t> GUI Tools</a:t>
            </a:r>
          </a:p>
          <a:p>
            <a:pPr>
              <a:lnSpc>
                <a:spcPct val="80000"/>
              </a:lnSpc>
              <a:defRPr sz="2400"/>
            </a:pPr>
            <a:r>
              <a:t> Spatial Transformation and Image Registration  </a:t>
            </a:r>
          </a:p>
          <a:p>
            <a:pPr>
              <a:lnSpc>
                <a:spcPct val="80000"/>
              </a:lnSpc>
              <a:defRPr sz="2400"/>
            </a:pPr>
            <a:r>
              <a:t> Image Analysis and Statistics  </a:t>
            </a:r>
          </a:p>
          <a:p>
            <a:pPr>
              <a:lnSpc>
                <a:spcPct val="80000"/>
              </a:lnSpc>
              <a:defRPr sz="2400"/>
            </a:pPr>
            <a:r>
              <a:t> Image Arithmetic  </a:t>
            </a:r>
          </a:p>
          <a:p>
            <a:pPr>
              <a:lnSpc>
                <a:spcPct val="80000"/>
              </a:lnSpc>
              <a:defRPr sz="2400"/>
            </a:pPr>
            <a:r>
              <a:t> Image Enhancement and Restoration  </a:t>
            </a:r>
          </a:p>
          <a:p>
            <a:pPr>
              <a:lnSpc>
                <a:spcPct val="80000"/>
              </a:lnSpc>
              <a:defRPr sz="2400"/>
            </a:pPr>
            <a:r>
              <a:t> Linear Filtering and Transforms  </a:t>
            </a:r>
          </a:p>
          <a:p>
            <a:pPr>
              <a:lnSpc>
                <a:spcPct val="80000"/>
              </a:lnSpc>
              <a:defRPr sz="2400"/>
            </a:pPr>
            <a:r>
              <a:t> Morphological Operations  </a:t>
            </a:r>
          </a:p>
          <a:p>
            <a:pPr>
              <a:lnSpc>
                <a:spcPct val="80000"/>
              </a:lnSpc>
              <a:defRPr sz="2400"/>
            </a:pPr>
            <a:r>
              <a:t> ROI-based, Neighborhood, and Block Processing  </a:t>
            </a:r>
          </a:p>
          <a:p>
            <a:pPr>
              <a:lnSpc>
                <a:spcPct val="80000"/>
              </a:lnSpc>
              <a:defRPr sz="2400"/>
            </a:pPr>
            <a:r>
              <a:t> Colormaps and Color Space  </a:t>
            </a:r>
          </a:p>
          <a:p>
            <a:pPr>
              <a:lnSpc>
                <a:spcPct val="80000"/>
              </a:lnSpc>
              <a:defRPr sz="2400"/>
            </a:pPr>
            <a:r>
              <a:t> Utilities: array operation, demos, preferences and others</a:t>
            </a:r>
          </a:p>
        </p:txBody>
      </p:sp>
    </p:spTree>
    <p:extLst>
      <p:ext uri="{BB962C8B-B14F-4D97-AF65-F5344CB8AC3E}">
        <p14:creationId xmlns:p14="http://schemas.microsoft.com/office/powerpoint/2010/main" val="917511973"/>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Adobe Photoshop"/>
          <p:cNvSpPr txBox="1">
            <a:spLocks noGrp="1"/>
          </p:cNvSpPr>
          <p:nvPr>
            <p:ph type="title"/>
          </p:nvPr>
        </p:nvSpPr>
        <p:spPr>
          <a:prstGeom prst="rect">
            <a:avLst/>
          </a:prstGeom>
        </p:spPr>
        <p:txBody>
          <a:bodyPr/>
          <a:lstStyle/>
          <a:p>
            <a:r>
              <a:t> Adobe Photoshop</a:t>
            </a:r>
          </a:p>
        </p:txBody>
      </p:sp>
      <p:sp>
        <p:nvSpPr>
          <p:cNvPr id="592" name="Function:professional software for image processing…"/>
          <p:cNvSpPr txBox="1">
            <a:spLocks noGrp="1"/>
          </p:cNvSpPr>
          <p:nvPr>
            <p:ph type="body" idx="1"/>
          </p:nvPr>
        </p:nvSpPr>
        <p:spPr>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defRPr sz="2400"/>
            </a:pPr>
            <a:r>
              <a:t>Function:professional software for image processing</a:t>
            </a:r>
          </a:p>
          <a:p>
            <a:pPr marL="731519" lvl="1" indent="-274319">
              <a:spcBef>
                <a:spcPts val="500"/>
              </a:spcBef>
              <a:buClr>
                <a:srgbClr val="60B5CC"/>
              </a:buClr>
              <a:defRPr sz="2400"/>
            </a:pPr>
            <a:r>
              <a:t>Image eidting</a:t>
            </a:r>
          </a:p>
          <a:p>
            <a:pPr marL="996695" lvl="2" indent="-228599">
              <a:spcBef>
                <a:spcPts val="500"/>
              </a:spcBef>
              <a:buClr>
                <a:srgbClr val="E66C7D"/>
              </a:buClr>
              <a:buFont typeface="Arial"/>
              <a:defRPr sz="2400"/>
            </a:pPr>
            <a:r>
              <a:t>Filters</a:t>
            </a:r>
          </a:p>
          <a:p>
            <a:pPr marL="996695" lvl="2" indent="-228599">
              <a:spcBef>
                <a:spcPts val="500"/>
              </a:spcBef>
              <a:buClr>
                <a:srgbClr val="E66C7D"/>
              </a:buClr>
              <a:buFont typeface="Arial"/>
              <a:defRPr sz="2400"/>
            </a:pPr>
            <a:r>
              <a:t>Tools: region selection, brush, …</a:t>
            </a:r>
          </a:p>
          <a:p>
            <a:pPr marL="996695" lvl="2" indent="-228599">
              <a:spcBef>
                <a:spcPts val="500"/>
              </a:spcBef>
              <a:buClr>
                <a:srgbClr val="E66C7D"/>
              </a:buClr>
              <a:buFont typeface="Arial"/>
              <a:defRPr sz="2400"/>
            </a:pPr>
            <a:r>
              <a:t>Image layer</a:t>
            </a:r>
          </a:p>
          <a:p>
            <a:pPr marL="731519" lvl="1" indent="-274319">
              <a:spcBef>
                <a:spcPts val="500"/>
              </a:spcBef>
              <a:buClr>
                <a:srgbClr val="60B5CC"/>
              </a:buClr>
              <a:defRPr sz="2400"/>
            </a:pPr>
            <a:r>
              <a:t>Color manipulation</a:t>
            </a:r>
            <a:endParaRPr sz="2800"/>
          </a:p>
          <a:p>
            <a:pPr marL="996695" lvl="2" indent="-228599">
              <a:spcBef>
                <a:spcPts val="500"/>
              </a:spcBef>
              <a:buClr>
                <a:srgbClr val="E66C7D"/>
              </a:buClr>
              <a:buFont typeface="Arial"/>
              <a:defRPr sz="2400"/>
            </a:pPr>
            <a:r>
              <a:t>Color depth adjustment</a:t>
            </a:r>
          </a:p>
          <a:p>
            <a:pPr marL="996695" lvl="2" indent="-228599">
              <a:spcBef>
                <a:spcPts val="500"/>
              </a:spcBef>
              <a:buClr>
                <a:srgbClr val="E66C7D"/>
              </a:buClr>
              <a:buFont typeface="Arial"/>
              <a:defRPr sz="2400"/>
            </a:pPr>
            <a:r>
              <a:t>Luminance, contrast adjustment</a:t>
            </a:r>
          </a:p>
          <a:p>
            <a:pPr marL="996695" lvl="2" indent="-228599">
              <a:spcBef>
                <a:spcPts val="500"/>
              </a:spcBef>
              <a:buClr>
                <a:srgbClr val="E66C7D"/>
              </a:buClr>
              <a:buFont typeface="Arial"/>
              <a:defRPr sz="2400"/>
            </a:pPr>
            <a:r>
              <a:t>Drawing and output</a:t>
            </a:r>
          </a:p>
          <a:p>
            <a:pPr marL="996695" lvl="2" indent="-228599">
              <a:spcBef>
                <a:spcPts val="500"/>
              </a:spcBef>
              <a:buClr>
                <a:srgbClr val="E66C7D"/>
              </a:buClr>
              <a:buFont typeface="Arial"/>
              <a:defRPr sz="2400"/>
            </a:pPr>
            <a:r>
              <a:t>… </a:t>
            </a:r>
          </a:p>
        </p:txBody>
      </p:sp>
    </p:spTree>
    <p:extLst>
      <p:ext uri="{BB962C8B-B14F-4D97-AF65-F5344CB8AC3E}">
        <p14:creationId xmlns:p14="http://schemas.microsoft.com/office/powerpoint/2010/main" val="204214693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GIMP"/>
          <p:cNvSpPr txBox="1">
            <a:spLocks noGrp="1"/>
          </p:cNvSpPr>
          <p:nvPr>
            <p:ph type="title"/>
          </p:nvPr>
        </p:nvSpPr>
        <p:spPr>
          <a:prstGeom prst="rect">
            <a:avLst/>
          </a:prstGeom>
        </p:spPr>
        <p:txBody>
          <a:bodyPr/>
          <a:lstStyle>
            <a:lvl1pPr>
              <a:defRPr sz="3600"/>
            </a:lvl1pPr>
          </a:lstStyle>
          <a:p>
            <a:r>
              <a:t> GIMP</a:t>
            </a:r>
          </a:p>
        </p:txBody>
      </p:sp>
      <p:sp>
        <p:nvSpPr>
          <p:cNvPr id="597" name="Function：Professional open source image processing software under Linux and Windows…"/>
          <p:cNvSpPr txBox="1">
            <a:spLocks noGrp="1"/>
          </p:cNvSpPr>
          <p:nvPr>
            <p:ph type="body" idx="1"/>
          </p:nvPr>
        </p:nvSpPr>
        <p:spPr>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defRPr sz="2400"/>
            </a:pPr>
            <a:r>
              <a:t>Function</a:t>
            </a:r>
            <a:r>
              <a:rPr>
                <a:latin typeface="+mj-lt"/>
                <a:ea typeface="+mj-ea"/>
                <a:cs typeface="+mj-cs"/>
                <a:sym typeface="Helvetica"/>
              </a:rPr>
              <a:t>：</a:t>
            </a:r>
            <a:r>
              <a:t>Professional open source image processing software under Linux and Windows</a:t>
            </a:r>
          </a:p>
          <a:p>
            <a:pPr marL="731519" lvl="1" indent="-274319">
              <a:spcBef>
                <a:spcPts val="500"/>
              </a:spcBef>
              <a:buClr>
                <a:srgbClr val="60B5CC"/>
              </a:buClr>
              <a:defRPr sz="2400"/>
            </a:pPr>
            <a:r>
              <a:t>Image editing</a:t>
            </a:r>
          </a:p>
          <a:p>
            <a:pPr marL="996695" lvl="2" indent="-228599">
              <a:spcBef>
                <a:spcPts val="500"/>
              </a:spcBef>
              <a:buClr>
                <a:srgbClr val="E66C7D"/>
              </a:buClr>
              <a:buFont typeface="Arial"/>
              <a:defRPr sz="2400"/>
            </a:pPr>
            <a:r>
              <a:t>Filters</a:t>
            </a:r>
          </a:p>
          <a:p>
            <a:pPr marL="996695" lvl="2" indent="-228599">
              <a:spcBef>
                <a:spcPts val="500"/>
              </a:spcBef>
              <a:buClr>
                <a:srgbClr val="E66C7D"/>
              </a:buClr>
              <a:buFont typeface="Arial"/>
              <a:defRPr sz="2400"/>
            </a:pPr>
            <a:r>
              <a:t>Tools: region selection, brush</a:t>
            </a:r>
          </a:p>
          <a:p>
            <a:pPr marL="996695" lvl="2" indent="-228599">
              <a:spcBef>
                <a:spcPts val="500"/>
              </a:spcBef>
              <a:buClr>
                <a:srgbClr val="E66C7D"/>
              </a:buClr>
              <a:buFont typeface="Arial"/>
              <a:defRPr sz="2400"/>
            </a:pPr>
            <a:r>
              <a:t>Image layer</a:t>
            </a:r>
          </a:p>
          <a:p>
            <a:pPr marL="731519" lvl="1" indent="-274319">
              <a:spcBef>
                <a:spcPts val="500"/>
              </a:spcBef>
              <a:buClr>
                <a:srgbClr val="60B5CC"/>
              </a:buClr>
              <a:defRPr sz="2400"/>
            </a:pPr>
            <a:r>
              <a:t>Color manipulation</a:t>
            </a:r>
            <a:endParaRPr sz="2800"/>
          </a:p>
          <a:p>
            <a:pPr marL="996695" lvl="2" indent="-228599">
              <a:spcBef>
                <a:spcPts val="500"/>
              </a:spcBef>
              <a:buClr>
                <a:srgbClr val="E66C7D"/>
              </a:buClr>
              <a:buFont typeface="Arial"/>
              <a:defRPr sz="2400"/>
            </a:pPr>
            <a:r>
              <a:t>Color depth adjustment</a:t>
            </a:r>
          </a:p>
          <a:p>
            <a:pPr marL="996695" lvl="2" indent="-228599">
              <a:spcBef>
                <a:spcPts val="500"/>
              </a:spcBef>
              <a:buClr>
                <a:srgbClr val="E66C7D"/>
              </a:buClr>
              <a:buFont typeface="Arial"/>
              <a:defRPr sz="2400"/>
            </a:pPr>
            <a:r>
              <a:t>Luminance, contrast adjustment</a:t>
            </a:r>
          </a:p>
          <a:p>
            <a:pPr marL="731519" lvl="1" indent="-274319">
              <a:spcBef>
                <a:spcPts val="500"/>
              </a:spcBef>
              <a:buClr>
                <a:srgbClr val="60B5CC"/>
              </a:buClr>
              <a:defRPr sz="2400"/>
            </a:pPr>
            <a:r>
              <a:t>Drawing and output </a:t>
            </a:r>
          </a:p>
        </p:txBody>
      </p:sp>
    </p:spTree>
    <p:extLst>
      <p:ext uri="{BB962C8B-B14F-4D97-AF65-F5344CB8AC3E}">
        <p14:creationId xmlns:p14="http://schemas.microsoft.com/office/powerpoint/2010/main" val="127123521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Acdsee"/>
          <p:cNvSpPr txBox="1">
            <a:spLocks noGrp="1"/>
          </p:cNvSpPr>
          <p:nvPr>
            <p:ph type="title"/>
          </p:nvPr>
        </p:nvSpPr>
        <p:spPr>
          <a:prstGeom prst="rect">
            <a:avLst/>
          </a:prstGeom>
        </p:spPr>
        <p:txBody>
          <a:bodyPr/>
          <a:lstStyle/>
          <a:p>
            <a:r>
              <a:t> Acdsee</a:t>
            </a:r>
          </a:p>
        </p:txBody>
      </p:sp>
      <p:sp>
        <p:nvSpPr>
          <p:cNvPr id="602" name="ACDSee is a professional image browsing and lightweight image editing software…"/>
          <p:cNvSpPr txBox="1">
            <a:spLocks noGrp="1"/>
          </p:cNvSpPr>
          <p:nvPr>
            <p:ph type="body" sz="half" idx="1"/>
          </p:nvPr>
        </p:nvSpPr>
        <p:spPr>
          <a:xfrm>
            <a:off x="457200" y="1775191"/>
            <a:ext cx="8229600" cy="2733930"/>
          </a:xfrm>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r>
              <a:t>ACDSee is a professional image browsing and lightweight image editing software</a:t>
            </a:r>
          </a:p>
          <a:p>
            <a:r>
              <a:t>Support almost all kinds of image formats </a:t>
            </a:r>
          </a:p>
          <a:p>
            <a:pPr marL="731519" lvl="1" indent="-274319">
              <a:spcBef>
                <a:spcPts val="600"/>
              </a:spcBef>
              <a:buClr>
                <a:srgbClr val="60B5CC"/>
              </a:buClr>
              <a:defRPr sz="2800"/>
            </a:pPr>
            <a:r>
              <a:t>Plugin supported</a:t>
            </a:r>
          </a:p>
          <a:p>
            <a:pPr marL="731519" lvl="1" indent="-274319">
              <a:spcBef>
                <a:spcPts val="600"/>
              </a:spcBef>
              <a:buClr>
                <a:srgbClr val="60B5CC"/>
              </a:buClr>
              <a:defRPr sz="2800"/>
            </a:pPr>
            <a:r>
              <a:t>Video browsing supported</a:t>
            </a:r>
          </a:p>
        </p:txBody>
      </p:sp>
    </p:spTree>
    <p:extLst>
      <p:ext uri="{BB962C8B-B14F-4D97-AF65-F5344CB8AC3E}">
        <p14:creationId xmlns:p14="http://schemas.microsoft.com/office/powerpoint/2010/main" val="331953394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dow magic hands (光影魔术手)"/>
          <p:cNvSpPr txBox="1">
            <a:spLocks noGrp="1"/>
          </p:cNvSpPr>
          <p:nvPr>
            <p:ph type="title"/>
          </p:nvPr>
        </p:nvSpPr>
        <p:spPr>
          <a:prstGeom prst="rect">
            <a:avLst/>
          </a:prstGeom>
        </p:spPr>
        <p:txBody>
          <a:bodyPr/>
          <a:lstStyle/>
          <a:p>
            <a:pPr>
              <a:defRPr sz="3600" b="0">
                <a:latin typeface="+mn-lt"/>
                <a:ea typeface="+mn-ea"/>
                <a:cs typeface="+mn-cs"/>
                <a:sym typeface="Corbel"/>
              </a:defRPr>
            </a:pPr>
            <a:r>
              <a:t>Shadow magic hands (</a:t>
            </a:r>
            <a:r>
              <a:rPr b="1">
                <a:latin typeface="+mj-lt"/>
                <a:ea typeface="+mj-ea"/>
                <a:cs typeface="+mj-cs"/>
                <a:sym typeface="Helvetica"/>
              </a:rPr>
              <a:t>光影魔术手)</a:t>
            </a:r>
          </a:p>
        </p:txBody>
      </p:sp>
      <p:sp>
        <p:nvSpPr>
          <p:cNvPr id="605" name="A photo quality enhancement and personalization software.…"/>
          <p:cNvSpPr txBox="1">
            <a:spLocks noGrp="1"/>
          </p:cNvSpPr>
          <p:nvPr>
            <p:ph type="body" sz="quarter" idx="1"/>
          </p:nvPr>
        </p:nvSpPr>
        <p:spPr>
          <a:xfrm>
            <a:off x="480539" y="1521729"/>
            <a:ext cx="8229601" cy="1475225"/>
          </a:xfrm>
          <a:prstGeom prst="rect">
            <a:avLst/>
          </a:prstGeom>
          <a:gradFill>
            <a:gsLst>
              <a:gs pos="0">
                <a:srgbClr val="ACE9FF"/>
              </a:gs>
              <a:gs pos="35000">
                <a:srgbClr val="C4EFFF"/>
              </a:gs>
              <a:gs pos="100000">
                <a:srgbClr val="E8F9FF"/>
              </a:gs>
            </a:gsLst>
            <a:lin ang="16200000"/>
          </a:gradFill>
          <a:ln w="6350" cap="rnd">
            <a:solidFill>
              <a:srgbClr val="5BB2CA"/>
            </a:solidFill>
            <a:round/>
          </a:ln>
          <a:effectLst>
            <a:outerShdw blurRad="50800" dist="25000" dir="5400000" rotWithShape="0">
              <a:srgbClr val="000000">
                <a:alpha val="38000"/>
              </a:srgbClr>
            </a:outerShdw>
          </a:effectLst>
        </p:spPr>
        <p:txBody>
          <a:bodyPr/>
          <a:lstStyle/>
          <a:p>
            <a:pPr>
              <a:defRPr sz="2800"/>
            </a:pPr>
            <a:r>
              <a:t>A photo quality enhancement and personalization software. </a:t>
            </a:r>
          </a:p>
          <a:p>
            <a:pPr>
              <a:defRPr sz="2800"/>
            </a:pPr>
            <a:r>
              <a:t>Easy, simple and free to use</a:t>
            </a:r>
          </a:p>
        </p:txBody>
      </p:sp>
      <p:pic>
        <p:nvPicPr>
          <p:cNvPr id="606" name="image46.png" descr="image46.png"/>
          <p:cNvPicPr>
            <a:picLocks noChangeAspect="1"/>
          </p:cNvPicPr>
          <p:nvPr/>
        </p:nvPicPr>
        <p:blipFill>
          <a:blip r:embed="rId2"/>
          <a:stretch>
            <a:fillRect/>
          </a:stretch>
        </p:blipFill>
        <p:spPr>
          <a:xfrm>
            <a:off x="827583" y="3140967"/>
            <a:ext cx="5220477" cy="3432464"/>
          </a:xfrm>
          <a:prstGeom prst="rect">
            <a:avLst/>
          </a:prstGeom>
          <a:ln w="12700">
            <a:miter lim="400000"/>
          </a:ln>
        </p:spPr>
      </p:pic>
      <p:pic>
        <p:nvPicPr>
          <p:cNvPr id="607" name="image47.png" descr="image47.png"/>
          <p:cNvPicPr>
            <a:picLocks noChangeAspect="1"/>
          </p:cNvPicPr>
          <p:nvPr/>
        </p:nvPicPr>
        <p:blipFill>
          <a:blip r:embed="rId3"/>
          <a:stretch>
            <a:fillRect/>
          </a:stretch>
        </p:blipFill>
        <p:spPr>
          <a:xfrm>
            <a:off x="2051719" y="3592098"/>
            <a:ext cx="6658421" cy="2530201"/>
          </a:xfrm>
          <a:prstGeom prst="rect">
            <a:avLst/>
          </a:prstGeom>
          <a:ln w="12700">
            <a:miter lim="400000"/>
          </a:ln>
        </p:spPr>
      </p:pic>
    </p:spTree>
    <p:extLst>
      <p:ext uri="{BB962C8B-B14F-4D97-AF65-F5344CB8AC3E}">
        <p14:creationId xmlns:p14="http://schemas.microsoft.com/office/powerpoint/2010/main" val="343109561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606"/>
                                        </p:tgtEl>
                                        <p:attrNameLst>
                                          <p:attrName>style.visibility</p:attrName>
                                        </p:attrNameLst>
                                      </p:cBhvr>
                                      <p:to>
                                        <p:strVal val="visible"/>
                                      </p:to>
                                    </p:set>
                                    <p:animEffect transition="in" filter="dissolve">
                                      <p:cBhvr>
                                        <p:cTn id="7" dur="500"/>
                                        <p:tgtEl>
                                          <p:spTgt spid="60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iterate>
                                    <p:tmAbs val="0"/>
                                  </p:iterate>
                                  <p:childTnLst>
                                    <p:set>
                                      <p:cBhvr>
                                        <p:cTn id="11" fill="hold"/>
                                        <p:tgtEl>
                                          <p:spTgt spid="607"/>
                                        </p:tgtEl>
                                        <p:attrNameLst>
                                          <p:attrName>style.visibility</p:attrName>
                                        </p:attrNameLst>
                                      </p:cBhvr>
                                      <p:to>
                                        <p:strVal val="visible"/>
                                      </p:to>
                                    </p:set>
                                    <p:anim calcmode="lin" valueType="num">
                                      <p:cBhvr>
                                        <p:cTn id="12" dur="1000" fill="hold"/>
                                        <p:tgtEl>
                                          <p:spTgt spid="607"/>
                                        </p:tgtEl>
                                        <p:attrNameLst>
                                          <p:attrName>ppt_x</p:attrName>
                                        </p:attrNameLst>
                                      </p:cBhvr>
                                      <p:tavLst>
                                        <p:tav tm="0">
                                          <p:val>
                                            <p:strVal val="#ppt_x"/>
                                          </p:val>
                                        </p:tav>
                                        <p:tav tm="100000">
                                          <p:val>
                                            <p:strVal val="#ppt_x"/>
                                          </p:val>
                                        </p:tav>
                                      </p:tavLst>
                                    </p:anim>
                                    <p:anim calcmode="lin" valueType="num">
                                      <p:cBhvr>
                                        <p:cTn id="13" dur="1000" fill="hold"/>
                                        <p:tgtEl>
                                          <p:spTgt spid="6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advAuto="0"/>
      <p:bldP spid="60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标题"/>
          <p:cNvSpPr txBox="1">
            <a:spLocks noGrp="1"/>
          </p:cNvSpPr>
          <p:nvPr>
            <p:ph type="title"/>
          </p:nvPr>
        </p:nvSpPr>
        <p:spPr>
          <a:prstGeom prst="rect">
            <a:avLst/>
          </a:prstGeom>
        </p:spPr>
        <p:txBody>
          <a:bodyPr/>
          <a:lstStyle/>
          <a:p>
            <a:endParaRPr/>
          </a:p>
        </p:txBody>
      </p:sp>
      <p:pic>
        <p:nvPicPr>
          <p:cNvPr id="319" name="image27.png" descr="image27.png"/>
          <p:cNvPicPr>
            <a:picLocks noChangeAspect="1"/>
          </p:cNvPicPr>
          <p:nvPr/>
        </p:nvPicPr>
        <p:blipFill>
          <a:blip r:embed="rId2"/>
          <a:stretch>
            <a:fillRect/>
          </a:stretch>
        </p:blipFill>
        <p:spPr>
          <a:xfrm>
            <a:off x="1285395" y="1190532"/>
            <a:ext cx="6898437" cy="4598958"/>
          </a:xfrm>
          <a:prstGeom prst="rect">
            <a:avLst/>
          </a:prstGeom>
          <a:ln w="12700">
            <a:miter lim="400000"/>
          </a:ln>
        </p:spPr>
      </p:pic>
      <p:grpSp>
        <p:nvGrpSpPr>
          <p:cNvPr id="322" name="成组"/>
          <p:cNvGrpSpPr/>
          <p:nvPr/>
        </p:nvGrpSpPr>
        <p:grpSpPr>
          <a:xfrm>
            <a:off x="4904552" y="3266449"/>
            <a:ext cx="504057" cy="307341"/>
            <a:chOff x="0" y="0"/>
            <a:chExt cx="504056" cy="307340"/>
          </a:xfrm>
        </p:grpSpPr>
        <p:sp>
          <p:nvSpPr>
            <p:cNvPr id="320" name="矩形"/>
            <p:cNvSpPr/>
            <p:nvPr/>
          </p:nvSpPr>
          <p:spPr>
            <a:xfrm>
              <a:off x="0" y="81661"/>
              <a:ext cx="504057" cy="14401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200">
                  <a:solidFill>
                    <a:srgbClr val="FFFFFF"/>
                  </a:solidFill>
                  <a:latin typeface="宋体"/>
                  <a:ea typeface="宋体"/>
                  <a:cs typeface="宋体"/>
                  <a:sym typeface="宋体"/>
                </a:defRPr>
              </a:pPr>
              <a:endParaRPr/>
            </a:p>
          </p:txBody>
        </p:sp>
        <p:sp>
          <p:nvSpPr>
            <p:cNvPr id="321" name="光电"/>
            <p:cNvSpPr/>
            <p:nvPr/>
          </p:nvSpPr>
          <p:spPr>
            <a:xfrm>
              <a:off x="0" y="-1"/>
              <a:ext cx="504057" cy="3073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宋体"/>
                  <a:ea typeface="宋体"/>
                  <a:cs typeface="宋体"/>
                  <a:sym typeface="宋体"/>
                </a:defRPr>
              </a:lvl1pPr>
            </a:lstStyle>
            <a:p>
              <a:r>
                <a:t>光电</a:t>
              </a:r>
            </a:p>
          </p:txBody>
        </p:sp>
      </p:grpSp>
      <p:sp>
        <p:nvSpPr>
          <p:cNvPr id="323" name="photo-diode"/>
          <p:cNvSpPr/>
          <p:nvPr/>
        </p:nvSpPr>
        <p:spPr>
          <a:xfrm>
            <a:off x="6577851" y="2861205"/>
            <a:ext cx="1474268" cy="85344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indent="36000" algn="ctr">
              <a:spcBef>
                <a:spcPts val="600"/>
              </a:spcBef>
              <a:defRPr sz="2500"/>
            </a:lvl1pPr>
          </a:lstStyle>
          <a:p>
            <a:r>
              <a:t>photo-diode</a:t>
            </a:r>
          </a:p>
        </p:txBody>
      </p:sp>
      <p:sp>
        <p:nvSpPr>
          <p:cNvPr id="324" name="amplifier"/>
          <p:cNvSpPr/>
          <p:nvPr/>
        </p:nvSpPr>
        <p:spPr>
          <a:xfrm>
            <a:off x="6031751" y="4242484"/>
            <a:ext cx="1355702" cy="45974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indent="36000">
              <a:spcBef>
                <a:spcPts val="600"/>
              </a:spcBef>
              <a:defRPr sz="2400"/>
            </a:lvl1pPr>
          </a:lstStyle>
          <a:p>
            <a:r>
              <a:t>amplifier</a:t>
            </a:r>
          </a:p>
        </p:txBody>
      </p:sp>
      <p:sp>
        <p:nvSpPr>
          <p:cNvPr id="325" name="memory"/>
          <p:cNvSpPr/>
          <p:nvPr/>
        </p:nvSpPr>
        <p:spPr>
          <a:xfrm>
            <a:off x="3894149" y="4967236"/>
            <a:ext cx="1355702" cy="48514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indent="36000">
              <a:spcBef>
                <a:spcPts val="600"/>
              </a:spcBef>
              <a:defRPr sz="2600"/>
            </a:lvl1pPr>
          </a:lstStyle>
          <a:p>
            <a:r>
              <a:t>memory</a:t>
            </a:r>
          </a:p>
        </p:txBody>
      </p:sp>
    </p:spTree>
    <p:extLst>
      <p:ext uri="{BB962C8B-B14F-4D97-AF65-F5344CB8AC3E}">
        <p14:creationId xmlns:p14="http://schemas.microsoft.com/office/powerpoint/2010/main" val="1368073597"/>
      </p:ext>
    </p:extLst>
  </p:cSld>
  <p:clrMapOvr>
    <a:masterClrMapping/>
  </p:clrMapOvr>
  <p:transition spd="med"/>
</p:sld>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397</TotalTime>
  <Words>4959</Words>
  <Application>Microsoft Macintosh PowerPoint</Application>
  <PresentationFormat>全屏显示(4:3)</PresentationFormat>
  <Paragraphs>676</Paragraphs>
  <Slides>85</Slides>
  <Notes>36</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85</vt:i4>
      </vt:variant>
    </vt:vector>
  </HeadingPairs>
  <TitlesOfParts>
    <vt:vector size="94" baseType="lpstr">
      <vt:lpstr>宋体</vt:lpstr>
      <vt:lpstr>Arial Unicode MS</vt:lpstr>
      <vt:lpstr>Arial</vt:lpstr>
      <vt:lpstr>Calibri</vt:lpstr>
      <vt:lpstr>Corbel</vt:lpstr>
      <vt:lpstr>Helvetica</vt:lpstr>
      <vt:lpstr>Times New Roman</vt:lpstr>
      <vt:lpstr>Wingdings 2</vt:lpstr>
      <vt:lpstr>模块</vt:lpstr>
      <vt:lpstr>Digital Image Processing 图像信息处理 </vt:lpstr>
      <vt:lpstr>Main content</vt:lpstr>
      <vt:lpstr>Then,</vt:lpstr>
      <vt:lpstr>History of imaging devices</vt:lpstr>
      <vt:lpstr>PowerPoint 演示文稿</vt:lpstr>
      <vt:lpstr>History of imaging device</vt:lpstr>
      <vt:lpstr>History of imaging device</vt:lpstr>
      <vt:lpstr>History of imaging device</vt:lpstr>
      <vt:lpstr>PowerPoint 演示文稿</vt:lpstr>
      <vt:lpstr>The principle imaging process of DC</vt:lpstr>
      <vt:lpstr>  Physical meaning of color</vt:lpstr>
      <vt:lpstr>PowerPoint 演示文稿</vt:lpstr>
      <vt:lpstr>PowerPoint 演示文稿</vt:lpstr>
      <vt:lpstr>PowerPoint 演示文稿</vt:lpstr>
      <vt:lpstr>PowerPoint 演示文稿</vt:lpstr>
      <vt:lpstr>PowerPoint 演示文稿</vt:lpstr>
      <vt:lpstr>PowerPoint 演示文稿</vt:lpstr>
      <vt:lpstr>  Light and color</vt:lpstr>
      <vt:lpstr>PowerPoint 演示文稿</vt:lpstr>
      <vt:lpstr>Three-primary colors</vt:lpstr>
      <vt:lpstr>  Color vision basic</vt:lpstr>
      <vt:lpstr>Properties of color vision</vt:lpstr>
      <vt:lpstr>Properties of color vision</vt:lpstr>
      <vt:lpstr>Properties of color vision</vt:lpstr>
      <vt:lpstr>PowerPoint 演示文稿</vt:lpstr>
      <vt:lpstr>Definition of color space</vt:lpstr>
      <vt:lpstr>RGB color model</vt:lpstr>
      <vt:lpstr>CMY color model</vt:lpstr>
      <vt:lpstr>CMY color model</vt:lpstr>
      <vt:lpstr>PowerPoint 演示文稿</vt:lpstr>
      <vt:lpstr>Difference between RGB and CMY</vt:lpstr>
      <vt:lpstr> HSV color model</vt:lpstr>
      <vt:lpstr>Advantage of HSV color model</vt:lpstr>
      <vt:lpstr>CIE color model </vt:lpstr>
      <vt:lpstr>CIE XYZ</vt:lpstr>
      <vt:lpstr>CIE L*a*b* </vt:lpstr>
      <vt:lpstr> CIE YUV</vt:lpstr>
      <vt:lpstr> Transformation between color spaces</vt:lpstr>
      <vt:lpstr> RGB&lt;-&gt;CMY</vt:lpstr>
      <vt:lpstr> RGB&lt;-&gt;HSV </vt:lpstr>
      <vt:lpstr> RGB&lt;-&gt;HSV </vt:lpstr>
      <vt:lpstr> RGB&lt;-&gt;HSV </vt:lpstr>
      <vt:lpstr> RGB&lt;-&gt;CIE XYZ in a computable way</vt:lpstr>
      <vt:lpstr> CIE XYZ&lt;-&gt;CIE L*a*b*</vt:lpstr>
      <vt:lpstr> RGB&lt;-&gt;CIE YUV</vt:lpstr>
      <vt:lpstr>JPEG format</vt:lpstr>
      <vt:lpstr>PowerPoint 演示文稿</vt:lpstr>
      <vt:lpstr>JPEG syntax</vt:lpstr>
      <vt:lpstr>JPEG file organization (1)</vt:lpstr>
      <vt:lpstr>JPEG file organization (2)</vt:lpstr>
      <vt:lpstr>JPEG file organization(3)</vt:lpstr>
      <vt:lpstr>JPEG file organization (3)</vt:lpstr>
      <vt:lpstr>JPEG file organization(4)</vt:lpstr>
      <vt:lpstr>JPEG file organization (5)</vt:lpstr>
      <vt:lpstr>JPEG file structure</vt:lpstr>
      <vt:lpstr>JPEG encoding principle</vt:lpstr>
      <vt:lpstr>PowerPoint 演示文稿</vt:lpstr>
      <vt:lpstr>PowerPoint 演示文稿</vt:lpstr>
      <vt:lpstr>PowerPoint 演示文稿</vt:lpstr>
      <vt:lpstr>PowerPoint 演示文稿</vt:lpstr>
      <vt:lpstr>JPEG’s disadvantages</vt:lpstr>
      <vt:lpstr>PowerPoint 演示文稿</vt:lpstr>
      <vt:lpstr> TIFF format</vt:lpstr>
      <vt:lpstr>TIFF characteristics</vt:lpstr>
      <vt:lpstr>TIFF file structure</vt:lpstr>
      <vt:lpstr>GIF examples</vt:lpstr>
      <vt:lpstr>GIF file format</vt:lpstr>
      <vt:lpstr>GIF file structure</vt:lpstr>
      <vt:lpstr>PowerPoint 演示文稿</vt:lpstr>
      <vt:lpstr>Image processing data structure</vt:lpstr>
      <vt:lpstr>Matrices</vt:lpstr>
      <vt:lpstr>PowerPoint 演示文稿</vt:lpstr>
      <vt:lpstr>Chains</vt:lpstr>
      <vt:lpstr>Chains: Run length encoding (RLE)</vt:lpstr>
      <vt:lpstr> Image processing programming</vt:lpstr>
      <vt:lpstr>Windows APIs for accessing DIB</vt:lpstr>
      <vt:lpstr> VC++ programming and example</vt:lpstr>
      <vt:lpstr> VC++ programming and example</vt:lpstr>
      <vt:lpstr> Matlab image processing toolbox</vt:lpstr>
      <vt:lpstr>Matlab image processing functions</vt:lpstr>
      <vt:lpstr>Image Processing Toolbox</vt:lpstr>
      <vt:lpstr> Adobe Photoshop</vt:lpstr>
      <vt:lpstr> GIMP</vt:lpstr>
      <vt:lpstr> Acdsee</vt:lpstr>
      <vt:lpstr>Shadow magic hands (光影魔术手)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Mingli Song</cp:lastModifiedBy>
  <cp:revision>17</cp:revision>
  <dcterms:modified xsi:type="dcterms:W3CDTF">2023-10-05T01:14:45Z</dcterms:modified>
</cp:coreProperties>
</file>